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1" r:id="rId4"/>
    <p:sldId id="263" r:id="rId5"/>
    <p:sldId id="265" r:id="rId6"/>
    <p:sldId id="267" r:id="rId7"/>
    <p:sldId id="269" r:id="rId8"/>
    <p:sldId id="271" r:id="rId9"/>
    <p:sldId id="273" r:id="rId10"/>
    <p:sldId id="275" r:id="rId11"/>
    <p:sldId id="277" r:id="rId12"/>
    <p:sldId id="279" r:id="rId13"/>
    <p:sldId id="282" r:id="rId14"/>
    <p:sldId id="28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C302F-C7C3-4848-BEBB-3BB6C70A3FE4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8C65A-9D09-4B7C-81E2-86F3352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101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C302F-C7C3-4848-BEBB-3BB6C70A3FE4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8C65A-9D09-4B7C-81E2-86F3352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260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C302F-C7C3-4848-BEBB-3BB6C70A3FE4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8C65A-9D09-4B7C-81E2-86F3352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241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C302F-C7C3-4848-BEBB-3BB6C70A3FE4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8C65A-9D09-4B7C-81E2-86F3352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588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C302F-C7C3-4848-BEBB-3BB6C70A3FE4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8C65A-9D09-4B7C-81E2-86F3352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002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C302F-C7C3-4848-BEBB-3BB6C70A3FE4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8C65A-9D09-4B7C-81E2-86F3352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973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C302F-C7C3-4848-BEBB-3BB6C70A3FE4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8C65A-9D09-4B7C-81E2-86F3352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057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C302F-C7C3-4848-BEBB-3BB6C70A3FE4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8C65A-9D09-4B7C-81E2-86F3352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166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C302F-C7C3-4848-BEBB-3BB6C70A3FE4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8C65A-9D09-4B7C-81E2-86F3352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924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C302F-C7C3-4848-BEBB-3BB6C70A3FE4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8C65A-9D09-4B7C-81E2-86F3352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268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C302F-C7C3-4848-BEBB-3BB6C70A3FE4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8C65A-9D09-4B7C-81E2-86F3352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77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C302F-C7C3-4848-BEBB-3BB6C70A3FE4}" type="datetimeFigureOut">
              <a:rPr lang="en-US" smtClean="0"/>
              <a:t>2/26/2023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8C65A-9D09-4B7C-81E2-86F3352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855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Gây mê và hồi sức liên quan đến nhau thế nào? | Vinmec">
            <a:extLst>
              <a:ext uri="{FF2B5EF4-FFF2-40B4-BE49-F238E27FC236}">
                <a16:creationId xmlns:a16="http://schemas.microsoft.com/office/drawing/2014/main" xmlns="" id="{F1397C51-A4EA-535C-8AD8-57D7D79E4F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66" y="762000"/>
            <a:ext cx="3761102" cy="318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4263468" y="252919"/>
            <a:ext cx="4849728" cy="1260033"/>
            <a:chOff x="4263468" y="252919"/>
            <a:chExt cx="4849728" cy="1260033"/>
          </a:xfrm>
        </p:grpSpPr>
        <p:pic>
          <p:nvPicPr>
            <p:cNvPr id="5" name="Picture 2" descr="Bệnh Viện Đa Khoa Tư Nhân Phúc Hưng | Quang Ngai">
              <a:extLst>
                <a:ext uri="{FF2B5EF4-FFF2-40B4-BE49-F238E27FC236}">
                  <a16:creationId xmlns:a16="http://schemas.microsoft.com/office/drawing/2014/main" xmlns="" id="{C9B6BBFD-D490-9EE9-AD29-06D0367437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468" y="252919"/>
              <a:ext cx="1217981" cy="12600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F8C6387F-CDB9-C2BF-ACAF-2CD2A0562490}"/>
                </a:ext>
              </a:extLst>
            </p:cNvPr>
            <p:cNvSpPr/>
            <p:nvPr/>
          </p:nvSpPr>
          <p:spPr>
            <a:xfrm>
              <a:off x="5481450" y="533400"/>
              <a:ext cx="3631746" cy="57341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BỆNH VIỆN ĐA  KHOA TƯ NHÂN PHÚC HƯNG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13737881-6C28-EAC7-3EB2-38550462F0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08190" y="1850769"/>
            <a:ext cx="4935811" cy="237395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4800" b="1" dirty="0">
                <a:solidFill>
                  <a:srgbClr val="FF0000"/>
                </a:solidFill>
                <a:latin typeface="Bahnschrift Condensed" panose="020B0502040204020203" pitchFamily="34" charset="0"/>
              </a:rPr>
              <a:t>VAI TRÒ </a:t>
            </a:r>
            <a:r>
              <a:rPr lang="en-US" sz="4800" b="1" dirty="0" smtClean="0">
                <a:solidFill>
                  <a:srgbClr val="FF0000"/>
                </a:solidFill>
                <a:latin typeface="Bahnschrift Condensed" panose="020B0502040204020203" pitchFamily="34" charset="0"/>
              </a:rPr>
              <a:t>CỦA GÂY </a:t>
            </a:r>
            <a:r>
              <a:rPr lang="en-US" sz="4800" b="1" dirty="0">
                <a:solidFill>
                  <a:srgbClr val="FF0000"/>
                </a:solidFill>
                <a:latin typeface="Bahnschrift Condensed" panose="020B0502040204020203" pitchFamily="34" charset="0"/>
              </a:rPr>
              <a:t>MÊ </a:t>
            </a:r>
            <a:r>
              <a:rPr lang="en-US" sz="4800" b="1" dirty="0">
                <a:solidFill>
                  <a:srgbClr val="FF0000"/>
                </a:solidFill>
                <a:latin typeface="Bahnschrift Condensed" panose="020B0502040204020203" pitchFamily="34" charset="0"/>
              </a:rPr>
              <a:t>HỒI SỨC TRONG THỰC HIỆN ERAS TẠI BỆNH VIỆN PHÚC HƯNG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23E4CFD-ABBB-044D-95E5-55E0ADDBEE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9620" y="4637496"/>
            <a:ext cx="4231759" cy="1123507"/>
          </a:xfrm>
        </p:spPr>
        <p:txBody>
          <a:bodyPr/>
          <a:lstStyle/>
          <a:p>
            <a:r>
              <a:rPr lang="en-US" sz="2000" dirty="0">
                <a:solidFill>
                  <a:srgbClr val="3030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BS CKI HỒ VĂN QUANG</a:t>
            </a:r>
          </a:p>
          <a:p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KHOA GÂY MÊ HỒI SỨC BỆNH VIỆN PHÚC HƯNG</a:t>
            </a:r>
          </a:p>
        </p:txBody>
      </p:sp>
      <p:sp>
        <p:nvSpPr>
          <p:cNvPr id="6" name="Rectangle 5"/>
          <p:cNvSpPr/>
          <p:nvPr/>
        </p:nvSpPr>
        <p:spPr>
          <a:xfrm>
            <a:off x="1752600" y="5715000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 descr="C:\Users\VTA\Documents\DonationCoder\ScreenshotCaptor\Screenshots\Screenshot - 2_23_2023 , 11_38_53 PM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77" y="4038600"/>
            <a:ext cx="4550924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653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EB7859FB-7A45-C126-0A2A-E2EC60BA12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18812" y="223005"/>
            <a:ext cx="8145713" cy="101548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3600" b="1" dirty="0">
                <a:solidFill>
                  <a:srgbClr val="3030E0"/>
                </a:solidFill>
                <a:latin typeface="Arial" pitchFamily="34" charset="0"/>
                <a:cs typeface="Arial" pitchFamily="34" charset="0"/>
              </a:rPr>
              <a:t>VAI TRÒ CỦA GÂY MÊ TRONG ERAS Ở BỆNH VIỆN PHÚC HƯNG –  </a:t>
            </a:r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Mổ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lấy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thai</a:t>
            </a:r>
            <a:endParaRPr lang="vi-VN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28600" y="1253533"/>
            <a:ext cx="8724900" cy="5381463"/>
            <a:chOff x="228600" y="1253533"/>
            <a:chExt cx="8724900" cy="5381463"/>
          </a:xfrm>
        </p:grpSpPr>
        <p:grpSp>
          <p:nvGrpSpPr>
            <p:cNvPr id="3" name="Group 2"/>
            <p:cNvGrpSpPr/>
            <p:nvPr/>
          </p:nvGrpSpPr>
          <p:grpSpPr>
            <a:xfrm>
              <a:off x="228600" y="1253533"/>
              <a:ext cx="8724900" cy="5381461"/>
              <a:chOff x="228600" y="1253533"/>
              <a:chExt cx="8724900" cy="5381461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xmlns="" id="{5F676AC2-FC38-474A-5FAC-394F8FD587DE}"/>
                  </a:ext>
                </a:extLst>
              </p:cNvPr>
              <p:cNvSpPr/>
              <p:nvPr/>
            </p:nvSpPr>
            <p:spPr>
              <a:xfrm>
                <a:off x="228601" y="1253533"/>
                <a:ext cx="8724899" cy="914401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latin typeface="Times New Roman" pitchFamily="18" charset="0"/>
                    <a:cs typeface="Times New Roman" pitchFamily="18" charset="0"/>
                  </a:rPr>
                  <a:t>Sau </a:t>
                </a:r>
                <a:r>
                  <a:rPr lang="en-US" sz="3200" b="1" dirty="0" err="1">
                    <a:latin typeface="Times New Roman" pitchFamily="18" charset="0"/>
                    <a:cs typeface="Times New Roman" pitchFamily="18" charset="0"/>
                  </a:rPr>
                  <a:t>mổ</a:t>
                </a:r>
                <a:endParaRPr lang="en-US" sz="32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xmlns="" id="{F0C4DCB5-9F8B-F2DA-55F2-A339F93EA226}"/>
                  </a:ext>
                </a:extLst>
              </p:cNvPr>
              <p:cNvSpPr/>
              <p:nvPr/>
            </p:nvSpPr>
            <p:spPr>
              <a:xfrm>
                <a:off x="228600" y="2184400"/>
                <a:ext cx="4314824" cy="4450594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000" dirty="0" err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Nút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đường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truyền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ngoại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biên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lúc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ra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khỏi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phòng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Hậu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phẫu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nếu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đã</a:t>
                </a:r>
                <a:r>
                  <a:rPr lang="en-US" sz="2000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cho</a:t>
                </a:r>
                <a:r>
                  <a:rPr lang="en-US" sz="2000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b="1" dirty="0" err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carbétocin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+++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hoặc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truyền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RL + oxytocin 20-30 UI/4h </a:t>
                </a:r>
                <a:r>
                  <a:rPr lang="en-US" sz="2000" b="1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đầu</a:t>
                </a:r>
                <a:r>
                  <a:rPr lang="en-US" sz="20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&amp; stop.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Rút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catheter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ngoại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biên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D1.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Giảm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đau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đa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mô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thức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đường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uống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sau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mổ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(↓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lượng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opioid): </a:t>
                </a:r>
                <a:r>
                  <a:rPr lang="en-US" sz="20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ketoprofen 50 mg/6 h + paracetamol 1g/6 h + nefopam 40 mg/6 h</a:t>
                </a:r>
              </a:p>
              <a:p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  <a:p>
                <a:r>
                  <a:rPr lang="en-US" sz="2000" b="1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Chú</a:t>
                </a:r>
                <a:r>
                  <a:rPr lang="en-US" sz="20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ý: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Bắt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đầu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1h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sau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kết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thúc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mổ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nếu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ALR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hoặc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trong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mổ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if AG,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tiếp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tục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72h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sau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mổ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sau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đó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dừng</a:t>
                </a:r>
                <a:r>
                  <a: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ketoprofen</a:t>
                </a:r>
              </a:p>
              <a:p>
                <a:pPr algn="ctr"/>
                <a:endParaRPr lang="en-US" dirty="0"/>
              </a:p>
            </p:txBody>
          </p:sp>
        </p:grp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xmlns="" id="{ED94A1AC-43C6-FC76-CB75-06CD979EF01C}"/>
                </a:ext>
              </a:extLst>
            </p:cNvPr>
            <p:cNvSpPr/>
            <p:nvPr/>
          </p:nvSpPr>
          <p:spPr>
            <a:xfrm>
              <a:off x="4543425" y="2167933"/>
              <a:ext cx="4410074" cy="446706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Morphin</a:t>
              </a:r>
              <a:r>
                <a:rPr lang="en-US" sz="2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tủy</a:t>
              </a:r>
              <a:r>
                <a:rPr lang="en-US" sz="2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sống</a:t>
              </a:r>
              <a:r>
                <a:rPr lang="en-US" sz="2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(100µg) or NMC (2mg) (CCĐ </a:t>
              </a:r>
              <a:r>
                <a:rPr lang="en-US" sz="2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ngưng</a:t>
              </a:r>
              <a:r>
                <a:rPr lang="en-US" sz="2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thở</a:t>
              </a:r>
              <a:r>
                <a:rPr lang="en-US" sz="2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= </a:t>
              </a:r>
              <a:r>
                <a:rPr lang="en-US" sz="2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béo</a:t>
              </a:r>
              <a:r>
                <a:rPr lang="en-US" sz="2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phì</a:t>
              </a:r>
              <a:r>
                <a:rPr lang="en-US" sz="2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++) (</a:t>
              </a:r>
              <a:r>
                <a:rPr lang="en-US" sz="2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thực</a:t>
              </a:r>
              <a:r>
                <a:rPr lang="en-US" sz="2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hiện</a:t>
              </a:r>
              <a:r>
                <a:rPr lang="en-US" sz="2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trong</a:t>
              </a:r>
              <a:r>
                <a:rPr lang="en-US" sz="2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mổ</a:t>
              </a:r>
              <a:r>
                <a:rPr lang="en-US" sz="2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Rút</a:t>
              </a:r>
              <a:r>
                <a:rPr lang="en-US" sz="2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catheter NMC </a:t>
              </a:r>
              <a:r>
                <a:rPr lang="en-US" sz="2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khi</a:t>
              </a:r>
              <a:r>
                <a:rPr lang="en-US" sz="2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ra</a:t>
              </a:r>
              <a:r>
                <a:rPr lang="en-US" sz="2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phòng</a:t>
              </a:r>
              <a:r>
                <a:rPr lang="en-US" sz="2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Hậu</a:t>
              </a:r>
              <a:r>
                <a:rPr lang="en-US" sz="2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phẫu</a:t>
              </a:r>
              <a:r>
                <a:rPr lang="en-US" sz="2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sz="2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trừ</a:t>
              </a:r>
              <a:r>
                <a:rPr lang="en-US" sz="2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cas</a:t>
              </a:r>
              <a:r>
                <a:rPr lang="en-US" sz="2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RLĐM).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Rút</a:t>
              </a:r>
              <a:r>
                <a:rPr lang="en-US" sz="2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thông</a:t>
              </a:r>
              <a:r>
                <a:rPr lang="en-US" sz="2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tiểu</a:t>
              </a:r>
              <a:r>
                <a:rPr lang="en-US" sz="2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vòng</a:t>
              </a:r>
              <a:r>
                <a:rPr lang="en-US" sz="2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2-12 </a:t>
              </a:r>
              <a:r>
                <a:rPr lang="en-US" sz="2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giờ</a:t>
              </a:r>
              <a:endParaRPr lang="en-US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Theo </a:t>
              </a:r>
              <a:r>
                <a:rPr lang="en-US" sz="2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dõi</a:t>
              </a:r>
              <a:r>
                <a:rPr lang="en-US" sz="2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lợi</a:t>
              </a:r>
              <a:r>
                <a:rPr lang="en-US" sz="2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niệu</a:t>
              </a:r>
              <a:r>
                <a:rPr lang="en-US" sz="2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ở </a:t>
              </a:r>
              <a:r>
                <a:rPr lang="en-US" sz="2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bệnh</a:t>
              </a:r>
              <a:r>
                <a:rPr lang="en-US" sz="2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phòng</a:t>
              </a:r>
              <a:r>
                <a:rPr lang="en-US" sz="2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(SÂ </a:t>
              </a:r>
              <a:r>
                <a:rPr lang="en-US" sz="2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or </a:t>
              </a:r>
              <a:r>
                <a:rPr lang="en-US" sz="2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kiểm</a:t>
              </a:r>
              <a:r>
                <a:rPr lang="en-US" sz="2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tra</a:t>
              </a:r>
              <a:r>
                <a:rPr lang="en-US" sz="2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LS) if k</a:t>
              </a:r>
              <a:r>
                <a:rPr lang="en-US" sz="2200" baseline="30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en-US" sz="2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tự</a:t>
              </a:r>
              <a:r>
                <a:rPr lang="en-US" sz="2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tiểu</a:t>
              </a:r>
              <a:r>
                <a:rPr lang="en-US" sz="2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: </a:t>
              </a:r>
              <a:endParaRPr lang="en-US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285750" indent="-285750">
                <a:buFont typeface="Courier New" panose="02070309020205020404" pitchFamily="49" charset="0"/>
                <a:buChar char="o"/>
              </a:pPr>
              <a:r>
                <a:rPr lang="en-US" sz="2200" i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vào</a:t>
              </a:r>
              <a:r>
                <a:rPr lang="en-US" sz="2200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H</a:t>
              </a:r>
              <a:r>
                <a:rPr lang="en-US" sz="2200" i="1" baseline="30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  <a:r>
                <a:rPr lang="en-US" sz="2200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if </a:t>
              </a:r>
              <a:r>
                <a:rPr lang="en-US" sz="2200" i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đổ</a:t>
              </a:r>
              <a:r>
                <a:rPr lang="en-US" sz="2200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i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dịch</a:t>
              </a:r>
              <a:r>
                <a:rPr lang="en-US" sz="2200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&gt;2000 ml </a:t>
              </a:r>
              <a:r>
                <a:rPr lang="en-US" sz="2200" i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trong</a:t>
              </a:r>
              <a:r>
                <a:rPr lang="en-US" sz="2200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i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những</a:t>
              </a:r>
              <a:r>
                <a:rPr lang="en-US" sz="2200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i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giờ</a:t>
              </a:r>
              <a:r>
                <a:rPr lang="en-US" sz="2200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i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đầu</a:t>
              </a:r>
              <a:r>
                <a:rPr lang="en-US" sz="2200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</a:p>
            <a:p>
              <a:pPr marL="285750" indent="-285750">
                <a:buFont typeface="Courier New" panose="02070309020205020404" pitchFamily="49" charset="0"/>
                <a:buChar char="o"/>
              </a:pPr>
              <a:r>
                <a:rPr lang="en-US" sz="2200" i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vào</a:t>
              </a:r>
              <a:r>
                <a:rPr lang="en-US" sz="2200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H</a:t>
              </a:r>
              <a:r>
                <a:rPr lang="en-US" sz="2200" i="1" baseline="30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r>
                <a:rPr lang="en-US" sz="2200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if </a:t>
              </a:r>
              <a:r>
                <a:rPr lang="en-US" sz="2200" i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đổ</a:t>
              </a:r>
              <a:r>
                <a:rPr lang="en-US" sz="2200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i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dịch</a:t>
              </a:r>
              <a:r>
                <a:rPr lang="en-US" sz="2200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&lt;2000 ml</a:t>
              </a:r>
              <a:r>
                <a:rPr lang="en-US" sz="2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1043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EB7859FB-7A45-C126-0A2A-E2EC60BA12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18812" y="223005"/>
            <a:ext cx="8145713" cy="101548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3600" b="1" dirty="0">
                <a:solidFill>
                  <a:srgbClr val="3030E0"/>
                </a:solidFill>
                <a:latin typeface="Arial" pitchFamily="34" charset="0"/>
                <a:cs typeface="Arial" pitchFamily="34" charset="0"/>
              </a:rPr>
              <a:t>VAI TRÒ CỦA GÂY MÊ TRONG ERAS Ở BỆNH VIỆN PHÚC HƯNG –  </a:t>
            </a:r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Mổ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lấy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thai</a:t>
            </a:r>
            <a:endParaRPr lang="vi-VN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15C13C48-223D-CDC5-308A-D32B6E027E40}"/>
              </a:ext>
            </a:extLst>
          </p:cNvPr>
          <p:cNvGrpSpPr/>
          <p:nvPr/>
        </p:nvGrpSpPr>
        <p:grpSpPr>
          <a:xfrm>
            <a:off x="639757" y="1323623"/>
            <a:ext cx="7703822" cy="5381462"/>
            <a:chOff x="304799" y="1253532"/>
            <a:chExt cx="10271762" cy="538146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5F676AC2-FC38-474A-5FAC-394F8FD587DE}"/>
                </a:ext>
              </a:extLst>
            </p:cNvPr>
            <p:cNvSpPr/>
            <p:nvPr/>
          </p:nvSpPr>
          <p:spPr>
            <a:xfrm>
              <a:off x="304801" y="1253532"/>
              <a:ext cx="10271760" cy="91440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Sau</a:t>
              </a:r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mổ</a:t>
              </a:r>
              <a:r>
                <a:rPr lang="en-US" sz="3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(</a:t>
              </a:r>
              <a:r>
                <a:rPr lang="en-US" sz="36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tt</a:t>
              </a:r>
              <a:r>
                <a:rPr lang="en-US" sz="3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F0C4DCB5-9F8B-F2DA-55F2-A339F93EA226}"/>
                </a:ext>
              </a:extLst>
            </p:cNvPr>
            <p:cNvSpPr/>
            <p:nvPr/>
          </p:nvSpPr>
          <p:spPr>
            <a:xfrm>
              <a:off x="304799" y="2184400"/>
              <a:ext cx="10271761" cy="4450594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Uống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tự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do H1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sau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mổ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ăn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nhẹ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bình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thường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H4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sau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mổ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;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bữa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ăn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đầy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đủ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bình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thường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ở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bữa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thứ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2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Đứng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dậy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sớm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vào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H6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Điều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trị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dự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phòng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huyết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khối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chỉ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khi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có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các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yếu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tố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nguy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cơ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bắt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đầu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6h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sau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rút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catheter NMC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Ig anti-D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nếu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mẹ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Rh</a:t>
              </a:r>
              <a:r>
                <a:rPr lang="en-US" sz="2800" baseline="30000" dirty="0">
                  <a:latin typeface="Times New Roman" pitchFamily="18" charset="0"/>
                  <a:cs typeface="Times New Roman" pitchFamily="18" charset="0"/>
                </a:rPr>
                <a:t>-</a:t>
              </a:r>
              <a:endParaRPr lang="en-US" sz="2800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0485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EA126F5-6BBA-2E67-3F35-F79412328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1260" y="212726"/>
            <a:ext cx="6202680" cy="1325563"/>
          </a:xfrm>
          <a:solidFill>
            <a:schemeClr val="accent2">
              <a:lumMod val="60000"/>
              <a:lumOff val="40000"/>
            </a:schemeClr>
          </a:solidFill>
          <a:ln w="19050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pPr algn="just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NHỮNG BĂN KHOĂN KHI ÁP DỤNG ERAS TẠI BỆNH VIỆN PHÚC HƯNG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2871222-83E2-1EA1-B900-C1A6774A50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2906" y="1971776"/>
            <a:ext cx="8534399" cy="4733824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ERAS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ràng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chăm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sóc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chu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phẫu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vẫn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băn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khoăn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chương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ERAS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thuận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PTV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mê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ràng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ERAS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ngũ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tế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hiện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tùy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,…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dung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giàu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Carbonhydrate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,….</a:t>
            </a:r>
          </a:p>
        </p:txBody>
      </p:sp>
      <p:pic>
        <p:nvPicPr>
          <p:cNvPr id="4" name="Picture 2" descr="LO ÂU Ở BỆNH NHÂN UNG THƯ">
            <a:extLst>
              <a:ext uri="{FF2B5EF4-FFF2-40B4-BE49-F238E27FC236}">
                <a16:creationId xmlns:a16="http://schemas.microsoft.com/office/drawing/2014/main" xmlns="" id="{FA2A71B7-A669-3053-2827-0D52F89D0F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8245"/>
            <a:ext cx="2127200" cy="1853531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929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KẾT LUẬN</a:t>
            </a:r>
            <a:endParaRPr lang="en-US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77500" lnSpcReduction="20000"/>
          </a:bodyPr>
          <a:lstStyle/>
          <a:p>
            <a:pPr algn="just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ERAS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1995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kỷ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nay,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rãi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chuyên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ngành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khoa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ERAS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bv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Phúc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2018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an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↓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mổ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sớm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ngắn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bệnh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chắc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chắn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ERAS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nữa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Phúc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vọng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nữa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phẫu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87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C5354E7-9FFB-200F-E134-487765C3D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32" y="5309321"/>
            <a:ext cx="8690787" cy="149077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>
                <a:solidFill>
                  <a:srgbClr val="3030E0"/>
                </a:solidFill>
                <a:latin typeface="Times New Roman" pitchFamily="18" charset="0"/>
                <a:cs typeface="Times New Roman" pitchFamily="18" charset="0"/>
              </a:rPr>
              <a:t>Xin </a:t>
            </a:r>
            <a:r>
              <a:rPr lang="en-US" sz="4800" b="1" dirty="0" err="1">
                <a:solidFill>
                  <a:srgbClr val="3030E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4800" b="1" dirty="0">
                <a:solidFill>
                  <a:srgbClr val="3030E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3030E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4800" b="1" dirty="0">
                <a:solidFill>
                  <a:srgbClr val="3030E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3030E0"/>
                </a:solidFill>
                <a:latin typeface="Times New Roman" pitchFamily="18" charset="0"/>
                <a:cs typeface="Times New Roman" pitchFamily="18" charset="0"/>
              </a:rPr>
              <a:t>cám</a:t>
            </a:r>
            <a:r>
              <a:rPr lang="en-US" sz="4800" b="1" dirty="0">
                <a:solidFill>
                  <a:srgbClr val="3030E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3030E0"/>
                </a:solidFill>
                <a:latin typeface="Times New Roman" pitchFamily="18" charset="0"/>
                <a:cs typeface="Times New Roman" pitchFamily="18" charset="0"/>
              </a:rPr>
              <a:t>ơn</a:t>
            </a:r>
            <a:r>
              <a:rPr lang="en-US" sz="4800" b="1" dirty="0">
                <a:solidFill>
                  <a:srgbClr val="3030E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3030E0"/>
                </a:solidFill>
                <a:latin typeface="Times New Roman" pitchFamily="18" charset="0"/>
                <a:cs typeface="Times New Roman" pitchFamily="18" charset="0"/>
              </a:rPr>
              <a:t>Quý</a:t>
            </a:r>
            <a:r>
              <a:rPr lang="en-US" sz="4800" b="1" dirty="0">
                <a:solidFill>
                  <a:srgbClr val="3030E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3030E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4800" b="1" dirty="0">
                <a:solidFill>
                  <a:srgbClr val="3030E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3030E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4800" b="1" dirty="0">
                <a:solidFill>
                  <a:srgbClr val="3030E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3030E0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4800" b="1" dirty="0">
                <a:solidFill>
                  <a:srgbClr val="3030E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3030E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endParaRPr lang="en-US" sz="4800" b="1" dirty="0">
              <a:solidFill>
                <a:srgbClr val="3030E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72C1B9D-A218-54EE-40B1-8778B5C886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076" name="Picture 4" descr="Top 10 bài tả mùa xuân ngắn gọn và hay nhất - Văn tả mùa xuân lớp 2">
            <a:extLst>
              <a:ext uri="{FF2B5EF4-FFF2-40B4-BE49-F238E27FC236}">
                <a16:creationId xmlns:a16="http://schemas.microsoft.com/office/drawing/2014/main" xmlns="" id="{3960A1CB-87A8-E2F3-30ED-D8D2CD46C6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272" y="516907"/>
            <a:ext cx="6876577" cy="4820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699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03184-0173-4948-8D07-8BDB1A20E6D6}" type="slidenum">
              <a:rPr lang="vi-VN">
                <a:latin typeface="Arial" pitchFamily="34" charset="0"/>
                <a:cs typeface="Arial" pitchFamily="34" charset="0"/>
              </a:rPr>
              <a:pPr/>
              <a:t>2</a:t>
            </a:fld>
            <a:endParaRPr lang="vi-VN">
              <a:latin typeface="Arial" pitchFamily="34" charset="0"/>
              <a:cs typeface="Arial" pitchFamily="34" charset="0"/>
            </a:endParaRP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38200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KHÁI NIỆM</a:t>
            </a:r>
            <a:endParaRPr lang="vi-VN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143000"/>
            <a:ext cx="8001000" cy="5644515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Enhanced Recovery After Surgery - ERAS</a:t>
            </a:r>
          </a:p>
          <a:p>
            <a:pPr algn="just">
              <a:spcBef>
                <a:spcPts val="0"/>
              </a:spcBef>
              <a:defRPr/>
            </a:pP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Phác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chăm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sóc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chu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phẫu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dựa</a:t>
            </a:r>
            <a:r>
              <a:rPr lang="en-US" sz="2700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700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700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7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nhằm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cải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cục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lâm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sàng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phí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tế</a:t>
            </a:r>
            <a:endParaRPr lang="en-US" sz="27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defRPr/>
            </a:pP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cận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7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chuyên</a:t>
            </a:r>
            <a:r>
              <a:rPr lang="en-US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khoa</a:t>
            </a:r>
          </a:p>
          <a:p>
            <a:pPr algn="just">
              <a:spcBef>
                <a:spcPts val="0"/>
              </a:spcBef>
              <a:defRPr/>
            </a:pP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phẫu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nay</a:t>
            </a:r>
          </a:p>
          <a:p>
            <a:pPr algn="just">
              <a:spcBef>
                <a:spcPts val="0"/>
              </a:spcBef>
              <a:defRPr/>
            </a:pP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ERAS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>
              <a:buFontTx/>
              <a:buChar char="-"/>
            </a:pP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Cải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chăm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sóc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Bn chu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phẫu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(y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pPr algn="just">
              <a:buFontTx/>
              <a:buChar char="-"/>
            </a:pP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FontTx/>
              <a:buChar char="-"/>
            </a:pP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↓ stress, ↓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viêm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, ↑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miễn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sớm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thần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chu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phẫu</a:t>
            </a:r>
            <a:endParaRPr lang="en-US" sz="27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sz="2400" dirty="0">
              <a:latin typeface="Arial"/>
              <a:cs typeface="Arial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nl-NL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B16BBB7-78E4-3C7C-ACB2-87896637D49A}"/>
              </a:ext>
            </a:extLst>
          </p:cNvPr>
          <p:cNvSpPr/>
          <p:nvPr/>
        </p:nvSpPr>
        <p:spPr>
          <a:xfrm>
            <a:off x="637954" y="1770258"/>
            <a:ext cx="7744046" cy="4478142"/>
          </a:xfrm>
          <a:prstGeom prst="rect">
            <a:avLst/>
          </a:prstGeom>
          <a:effectLst>
            <a:innerShdw blurRad="203200" dist="127000">
              <a:prstClr val="black">
                <a:alpha val="4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 algn="just" fontAlgn="base">
              <a:lnSpc>
                <a:spcPct val="120000"/>
              </a:lnSpc>
              <a:spcBef>
                <a:spcPts val="600"/>
              </a:spcBef>
              <a:buAutoNum type="arabicPeriod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mổ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↓ 40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phẫu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bụng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phổi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tim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mạch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 fontAlgn="base">
              <a:lnSpc>
                <a:spcPct val="120000"/>
              </a:lnSpc>
              <a:spcBef>
                <a:spcPts val="600"/>
              </a:spcBef>
              <a:buAutoNum type="arabicPeriod"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mổ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sớm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sớm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lnSpc>
                <a:spcPct val="120000"/>
              </a:lnSpc>
              <a:spcBef>
                <a:spcPts val="600"/>
              </a:spcBef>
            </a:pP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30%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&gt;2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ngày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lnSpc>
                <a:spcPct val="120000"/>
              </a:lnSpc>
              <a:spcBef>
                <a:spcPts val="600"/>
              </a:spcBef>
            </a:pP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vong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03184-0173-4948-8D07-8BDB1A20E6D6}" type="slidenum">
              <a:rPr lang="vi-VN">
                <a:latin typeface="Arial" pitchFamily="34" charset="0"/>
                <a:cs typeface="Arial" pitchFamily="34" charset="0"/>
              </a:rPr>
              <a:pPr/>
              <a:t>3</a:t>
            </a:fld>
            <a:endParaRPr lang="vi-VN">
              <a:latin typeface="Arial" pitchFamily="34" charset="0"/>
              <a:cs typeface="Arial" pitchFamily="34" charset="0"/>
            </a:endParaRP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43934" y="748411"/>
            <a:ext cx="7738066" cy="838200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LỢI ÍCH ERAS</a:t>
            </a:r>
            <a:endParaRPr lang="vi-VN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EB7859FB-7A45-C126-0A2A-E2EC60BA12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19799" y="219185"/>
            <a:ext cx="8564182" cy="640715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3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CÁC THÀNH PHẦN CỦA ERAS (22)</a:t>
            </a:r>
            <a:endParaRPr lang="vi-VN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F22B220A-8E66-EB5B-3B94-B6D99091177D}"/>
              </a:ext>
            </a:extLst>
          </p:cNvPr>
          <p:cNvGrpSpPr/>
          <p:nvPr/>
        </p:nvGrpSpPr>
        <p:grpSpPr>
          <a:xfrm>
            <a:off x="419796" y="850605"/>
            <a:ext cx="8564184" cy="5788211"/>
            <a:chOff x="559729" y="1027340"/>
            <a:chExt cx="11418912" cy="5718899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xmlns="" id="{F1A1C293-4FB6-CF46-B934-BAEED759D17C}"/>
                </a:ext>
              </a:extLst>
            </p:cNvPr>
            <p:cNvGrpSpPr/>
            <p:nvPr/>
          </p:nvGrpSpPr>
          <p:grpSpPr>
            <a:xfrm>
              <a:off x="559732" y="1027340"/>
              <a:ext cx="11418909" cy="914402"/>
              <a:chOff x="643475" y="1757678"/>
              <a:chExt cx="9764145" cy="914402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xmlns="" id="{09428F8F-A284-5332-8234-BF0E0EE73147}"/>
                  </a:ext>
                </a:extLst>
              </p:cNvPr>
              <p:cNvSpPr/>
              <p:nvPr/>
            </p:nvSpPr>
            <p:spPr>
              <a:xfrm>
                <a:off x="643475" y="1757680"/>
                <a:ext cx="2918666" cy="914400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 err="1">
                    <a:solidFill>
                      <a:schemeClr val="bg1"/>
                    </a:solidFill>
                  </a:rPr>
                  <a:t>Trước</a:t>
                </a:r>
                <a:r>
                  <a:rPr lang="en-US" sz="28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800" b="1" dirty="0" err="1">
                    <a:solidFill>
                      <a:schemeClr val="bg1"/>
                    </a:solidFill>
                  </a:rPr>
                  <a:t>mổ</a:t>
                </a:r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xmlns="" id="{4E792397-37E9-15A4-CF1D-67A98CB3747C}"/>
                  </a:ext>
                </a:extLst>
              </p:cNvPr>
              <p:cNvSpPr/>
              <p:nvPr/>
            </p:nvSpPr>
            <p:spPr>
              <a:xfrm>
                <a:off x="3562145" y="1757680"/>
                <a:ext cx="3691848" cy="9144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 err="1">
                    <a:solidFill>
                      <a:schemeClr val="tx1"/>
                    </a:solidFill>
                  </a:rPr>
                  <a:t>Trong</a:t>
                </a:r>
                <a:r>
                  <a:rPr lang="en-US" sz="2800" b="1" dirty="0">
                    <a:solidFill>
                      <a:schemeClr val="tx1"/>
                    </a:solidFill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</a:rPr>
                  <a:t>mổ</a:t>
                </a:r>
                <a:endParaRPr lang="en-US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xmlns="" id="{5F676AC2-FC38-474A-5FAC-394F8FD587DE}"/>
                  </a:ext>
                </a:extLst>
              </p:cNvPr>
              <p:cNvSpPr/>
              <p:nvPr/>
            </p:nvSpPr>
            <p:spPr>
              <a:xfrm>
                <a:off x="7253993" y="1757678"/>
                <a:ext cx="3153627" cy="914401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/>
                  <a:t>Sau </a:t>
                </a:r>
                <a:r>
                  <a:rPr lang="en-US" sz="2800" b="1" dirty="0" err="1"/>
                  <a:t>mổ</a:t>
                </a:r>
                <a:endParaRPr lang="en-US" sz="2800" b="1" dirty="0"/>
              </a:p>
            </p:txBody>
          </p:sp>
        </p:grp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xmlns="" id="{F9B1DE3C-242F-92B2-3532-BF1D55BA8F8F}"/>
                </a:ext>
              </a:extLst>
            </p:cNvPr>
            <p:cNvSpPr/>
            <p:nvPr/>
          </p:nvSpPr>
          <p:spPr>
            <a:xfrm>
              <a:off x="559729" y="1941740"/>
              <a:ext cx="3413309" cy="480449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>
                <a:buFont typeface="+mj-lt"/>
                <a:buAutoNum type="arabicPeriod"/>
              </a:pP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Dinh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dưỡng</a:t>
              </a:r>
              <a:endParaRPr lang="en-US" sz="2000" baseline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>
                <a:buFont typeface="+mj-lt"/>
                <a:buAutoNum type="arabicPeriod"/>
              </a:pP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Ngừng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thuốc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lá</a:t>
              </a:r>
              <a:endParaRPr lang="en-US" sz="2000" baseline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>
                <a:buFont typeface="+mj-lt"/>
                <a:buAutoNum type="arabicPeriod"/>
              </a:pP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Ngừng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rượu</a:t>
              </a:r>
              <a:endParaRPr lang="en-US" sz="2000" baseline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>
                <a:buFont typeface="+mj-lt"/>
                <a:buAutoNum type="arabicPeriod"/>
              </a:pP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Tối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ưu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bệnh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nội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khoa</a:t>
              </a:r>
            </a:p>
            <a:p>
              <a:pPr marL="342900" marR="0" indent="-34290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Giáo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dục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BN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gia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đình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về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mong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đợi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vai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trò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BN</a:t>
              </a:r>
            </a:p>
            <a:p>
              <a:pPr marL="342900" indent="-342900">
                <a:buFont typeface="+mj-lt"/>
                <a:buAutoNum type="arabicPeriod"/>
                <a:defRPr/>
              </a:pP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Thông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tin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trước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mổ</a:t>
              </a:r>
              <a:endParaRPr lang="en-US" sz="2000" baseline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>
                <a:buFont typeface="+mj-lt"/>
                <a:buAutoNum type="arabicPeriod"/>
                <a:defRPr/>
              </a:pP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Chuẩn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bị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ruột</a:t>
              </a:r>
              <a:endPara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>
                <a:buFont typeface="+mj-lt"/>
                <a:buAutoNum type="arabicPeriod"/>
                <a:defRPr/>
              </a:pP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H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ạn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chế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nhịn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ống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đến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2h (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carbohydrate)</a:t>
              </a:r>
              <a:endParaRPr lang="en-US" sz="2000" baseline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>
                <a:buFont typeface="+mj-lt"/>
                <a:buAutoNum type="arabicPeriod"/>
                <a:defRPr/>
              </a:pP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Không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an </a:t>
              </a:r>
              <a:r>
                <a:rPr lang="en-US" sz="20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thần</a:t>
              </a:r>
              <a:r>
                <a:rPr lang="en-US" sz="20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endParaRPr lang="en-US" dirty="0"/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AF446E6A-A531-75F9-7FF5-7E697B250D63}"/>
                </a:ext>
              </a:extLst>
            </p:cNvPr>
            <p:cNvSpPr/>
            <p:nvPr/>
          </p:nvSpPr>
          <p:spPr>
            <a:xfrm>
              <a:off x="3973035" y="1941741"/>
              <a:ext cx="4317519" cy="480449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Kháng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sinh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dự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phòng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Protocol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gây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mê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chuẩn</a:t>
              </a:r>
              <a:endPara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Dự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phòng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nôn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đa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mô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thức</a:t>
              </a:r>
              <a:endPara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Phẫu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thuật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en-US" sz="20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âm</a:t>
              </a:r>
              <a:r>
                <a:rPr lang="en-US" sz="20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nhập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tối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thiểu</a:t>
              </a:r>
              <a:endPara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Nên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rút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ống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dạ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dày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khi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kết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thúc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phẫu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thuật</a:t>
              </a:r>
              <a:endPara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Phòng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hạ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thân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nhiệt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Tối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ưu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hóa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dịch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chu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phẫu</a:t>
              </a:r>
              <a:endPara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F1BCD1BC-A02D-FDB1-47B6-645615DF9976}"/>
                </a:ext>
              </a:extLst>
            </p:cNvPr>
            <p:cNvSpPr/>
            <p:nvPr/>
          </p:nvSpPr>
          <p:spPr>
            <a:xfrm>
              <a:off x="8290561" y="1941740"/>
              <a:ext cx="3688080" cy="480449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en-US" dirty="0" err="1">
                  <a:latin typeface="Times New Roman" pitchFamily="18" charset="0"/>
                  <a:cs typeface="Times New Roman" pitchFamily="18" charset="0"/>
                </a:rPr>
                <a:t>Rút</a:t>
              </a:r>
              <a:r>
                <a:rPr lang="en-US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latin typeface="Times New Roman" pitchFamily="18" charset="0"/>
                  <a:cs typeface="Times New Roman" pitchFamily="18" charset="0"/>
                </a:rPr>
                <a:t>thông</a:t>
              </a:r>
              <a:r>
                <a:rPr lang="en-US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latin typeface="Times New Roman" pitchFamily="18" charset="0"/>
                  <a:cs typeface="Times New Roman" pitchFamily="18" charset="0"/>
                </a:rPr>
                <a:t>dạ</a:t>
              </a:r>
              <a:r>
                <a:rPr lang="en-US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latin typeface="Times New Roman" pitchFamily="18" charset="0"/>
                  <a:cs typeface="Times New Roman" pitchFamily="18" charset="0"/>
                </a:rPr>
                <a:t>dày</a:t>
              </a:r>
              <a:r>
                <a:rPr lang="en-US" dirty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dirty="0" err="1">
                  <a:latin typeface="Times New Roman" pitchFamily="18" charset="0"/>
                  <a:cs typeface="Times New Roman" pitchFamily="18" charset="0"/>
                </a:rPr>
                <a:t>thông</a:t>
              </a:r>
              <a:r>
                <a:rPr lang="en-US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latin typeface="Times New Roman" pitchFamily="18" charset="0"/>
                  <a:cs typeface="Times New Roman" pitchFamily="18" charset="0"/>
                </a:rPr>
                <a:t>tiểu</a:t>
              </a:r>
              <a:r>
                <a:rPr lang="en-US" dirty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dirty="0" err="1">
                  <a:latin typeface="Times New Roman" pitchFamily="18" charset="0"/>
                  <a:cs typeface="Times New Roman" pitchFamily="18" charset="0"/>
                </a:rPr>
                <a:t>dẫn</a:t>
              </a:r>
              <a:r>
                <a:rPr lang="en-US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latin typeface="Times New Roman" pitchFamily="18" charset="0"/>
                  <a:cs typeface="Times New Roman" pitchFamily="18" charset="0"/>
                </a:rPr>
                <a:t>lưu</a:t>
              </a:r>
              <a:r>
                <a:rPr lang="en-US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latin typeface="Times New Roman" pitchFamily="18" charset="0"/>
                  <a:cs typeface="Times New Roman" pitchFamily="18" charset="0"/>
                </a:rPr>
                <a:t>sớm</a:t>
              </a:r>
              <a:endParaRPr lang="vi-VN" dirty="0">
                <a:latin typeface="Times New Roman" pitchFamily="18" charset="0"/>
                <a:cs typeface="Times New Roman" pitchFamily="18" charset="0"/>
              </a:endParaRP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vi-VN" dirty="0">
                  <a:latin typeface="Times New Roman" pitchFamily="18" charset="0"/>
                  <a:cs typeface="Times New Roman" pitchFamily="18" charset="0"/>
                </a:rPr>
                <a:t>Dự phòng tắc ruột sau mổ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vi-VN" dirty="0">
                  <a:latin typeface="Times New Roman" pitchFamily="18" charset="0"/>
                  <a:cs typeface="Times New Roman" pitchFamily="18" charset="0"/>
                </a:rPr>
                <a:t>Giảm đau đa mô thức – giảm dùng </a:t>
              </a:r>
              <a:r>
                <a:rPr lang="vi-VN" dirty="0" err="1">
                  <a:latin typeface="Times New Roman" pitchFamily="18" charset="0"/>
                  <a:cs typeface="Times New Roman" pitchFamily="18" charset="0"/>
                </a:rPr>
                <a:t>Opioids</a:t>
              </a:r>
              <a:endParaRPr lang="vi-VN" dirty="0">
                <a:latin typeface="Times New Roman" pitchFamily="18" charset="0"/>
                <a:cs typeface="Times New Roman" pitchFamily="18" charset="0"/>
              </a:endParaRP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vi-VN" dirty="0">
                  <a:latin typeface="Times New Roman" pitchFamily="18" charset="0"/>
                  <a:cs typeface="Times New Roman" pitchFamily="18" charset="0"/>
                </a:rPr>
                <a:t>Chăm sóc dinh dưỡng chu phẫu</a:t>
              </a:r>
              <a:r>
                <a:rPr lang="en-US" dirty="0">
                  <a:latin typeface="Times New Roman" pitchFamily="18" charset="0"/>
                  <a:cs typeface="Times New Roman" pitchFamily="18" charset="0"/>
                </a:rPr>
                <a:t> (</a:t>
              </a:r>
              <a:r>
                <a:rPr lang="en-US" dirty="0" err="1">
                  <a:latin typeface="Times New Roman" pitchFamily="18" charset="0"/>
                  <a:cs typeface="Times New Roman" pitchFamily="18" charset="0"/>
                </a:rPr>
                <a:t>ăn</a:t>
              </a:r>
              <a:r>
                <a:rPr lang="en-US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latin typeface="Times New Roman" pitchFamily="18" charset="0"/>
                  <a:cs typeface="Times New Roman" pitchFamily="18" charset="0"/>
                </a:rPr>
                <a:t>uống</a:t>
              </a:r>
              <a:r>
                <a:rPr lang="en-US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latin typeface="Times New Roman" pitchFamily="18" charset="0"/>
                  <a:cs typeface="Times New Roman" pitchFamily="18" charset="0"/>
                </a:rPr>
                <a:t>sớm</a:t>
              </a:r>
              <a:r>
                <a:rPr lang="en-US" dirty="0">
                  <a:latin typeface="Times New Roman" pitchFamily="18" charset="0"/>
                  <a:cs typeface="Times New Roman" pitchFamily="18" charset="0"/>
                </a:rPr>
                <a:t>)</a:t>
              </a:r>
              <a:endParaRPr lang="vi-VN" dirty="0">
                <a:latin typeface="Times New Roman" pitchFamily="18" charset="0"/>
                <a:cs typeface="Times New Roman" pitchFamily="18" charset="0"/>
              </a:endParaRP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vi-VN" dirty="0">
                  <a:latin typeface="Times New Roman" pitchFamily="18" charset="0"/>
                  <a:cs typeface="Times New Roman" pitchFamily="18" charset="0"/>
                </a:rPr>
                <a:t>Kiểm soát đường huyết chu phẫu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vi-VN" dirty="0">
                  <a:latin typeface="Times New Roman" pitchFamily="18" charset="0"/>
                  <a:cs typeface="Times New Roman" pitchFamily="18" charset="0"/>
                </a:rPr>
                <a:t>Vận động sớm sau mổ</a:t>
              </a:r>
              <a:endParaRPr lang="en-US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655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1972C59-3CC8-7429-A018-2EAA5FBB8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60" y="518160"/>
            <a:ext cx="1882140" cy="6160932"/>
          </a:xfrm>
          <a:solidFill>
            <a:schemeClr val="accent3">
              <a:lumMod val="5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ĐỂ THỰC HIỆN ERAS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xmlns="" id="{1250CCC4-4A33-73D1-18CD-DF0A7AFD760A}"/>
              </a:ext>
            </a:extLst>
          </p:cNvPr>
          <p:cNvGrpSpPr/>
          <p:nvPr/>
        </p:nvGrpSpPr>
        <p:grpSpPr>
          <a:xfrm>
            <a:off x="2347605" y="518160"/>
            <a:ext cx="6516475" cy="6160932"/>
            <a:chOff x="2733425" y="297976"/>
            <a:chExt cx="9368157" cy="6381115"/>
          </a:xfrm>
        </p:grpSpPr>
        <p:sp>
          <p:nvSpPr>
            <p:cNvPr id="51" name="Title 1">
              <a:extLst>
                <a:ext uri="{FF2B5EF4-FFF2-40B4-BE49-F238E27FC236}">
                  <a16:creationId xmlns:a16="http://schemas.microsoft.com/office/drawing/2014/main" xmlns="" id="{3AEEC381-B6D9-A5D8-420F-F133CC96E9EB}"/>
                </a:ext>
              </a:extLst>
            </p:cNvPr>
            <p:cNvSpPr txBox="1">
              <a:spLocks/>
            </p:cNvSpPr>
            <p:nvPr/>
          </p:nvSpPr>
          <p:spPr>
            <a:xfrm>
              <a:off x="2733425" y="297976"/>
              <a:ext cx="9368157" cy="638111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solidFill>
                <a:srgbClr val="C00000"/>
              </a:solidFill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endPara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xmlns="" id="{C929526A-B6CD-BFAB-47F3-FE418EC34A77}"/>
                </a:ext>
              </a:extLst>
            </p:cNvPr>
            <p:cNvGrpSpPr/>
            <p:nvPr/>
          </p:nvGrpSpPr>
          <p:grpSpPr>
            <a:xfrm>
              <a:off x="3411683" y="723424"/>
              <a:ext cx="8493299" cy="5836601"/>
              <a:chOff x="1775923" y="896144"/>
              <a:chExt cx="8493299" cy="5836601"/>
            </a:xfrm>
          </p:grpSpPr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xmlns="" id="{598E348A-2F70-224F-722F-3AED5988A8CB}"/>
                  </a:ext>
                </a:extLst>
              </p:cNvPr>
              <p:cNvSpPr/>
              <p:nvPr/>
            </p:nvSpPr>
            <p:spPr>
              <a:xfrm>
                <a:off x="4815840" y="2719862"/>
                <a:ext cx="2570480" cy="201009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ERAS</a:t>
                </a:r>
              </a:p>
              <a:p>
                <a:pPr algn="ctr"/>
                <a:r>
                  <a:rPr lang="en-US" sz="2000" b="1" dirty="0" err="1">
                    <a:solidFill>
                      <a:schemeClr val="bg1"/>
                    </a:solidFill>
                  </a:rPr>
                  <a:t>Bệnh</a:t>
                </a:r>
                <a:r>
                  <a:rPr lang="en-US" sz="20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b="1" dirty="0" err="1">
                    <a:solidFill>
                      <a:schemeClr val="bg1"/>
                    </a:solidFill>
                  </a:rPr>
                  <a:t>nhân</a:t>
                </a:r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xmlns="" id="{33561945-00B7-C85E-B6BB-6E0D62DE5112}"/>
                  </a:ext>
                </a:extLst>
              </p:cNvPr>
              <p:cNvGrpSpPr/>
              <p:nvPr/>
            </p:nvGrpSpPr>
            <p:grpSpPr>
              <a:xfrm>
                <a:off x="6076950" y="1730216"/>
                <a:ext cx="4192272" cy="3819680"/>
                <a:chOff x="6076950" y="1730216"/>
                <a:chExt cx="4192272" cy="3819680"/>
              </a:xfrm>
            </p:grpSpPr>
            <p:grpSp>
              <p:nvGrpSpPr>
                <p:cNvPr id="45" name="Group 44">
                  <a:extLst>
                    <a:ext uri="{FF2B5EF4-FFF2-40B4-BE49-F238E27FC236}">
                      <a16:creationId xmlns:a16="http://schemas.microsoft.com/office/drawing/2014/main" xmlns="" id="{F888D639-D4C5-A82D-EA82-D3453F735B54}"/>
                    </a:ext>
                  </a:extLst>
                </p:cNvPr>
                <p:cNvGrpSpPr/>
                <p:nvPr/>
              </p:nvGrpSpPr>
              <p:grpSpPr>
                <a:xfrm>
                  <a:off x="7009882" y="1730216"/>
                  <a:ext cx="3259340" cy="3616800"/>
                  <a:chOff x="7009882" y="1730216"/>
                  <a:chExt cx="3259340" cy="3616800"/>
                </a:xfrm>
              </p:grpSpPr>
              <p:sp>
                <p:nvSpPr>
                  <p:cNvPr id="18" name="Rectangle 17">
                    <a:extLst>
                      <a:ext uri="{FF2B5EF4-FFF2-40B4-BE49-F238E27FC236}">
                        <a16:creationId xmlns:a16="http://schemas.microsoft.com/office/drawing/2014/main" xmlns="" id="{E5A41900-367B-E692-220D-04F95D3767F1}"/>
                      </a:ext>
                    </a:extLst>
                  </p:cNvPr>
                  <p:cNvSpPr/>
                  <p:nvPr/>
                </p:nvSpPr>
                <p:spPr>
                  <a:xfrm>
                    <a:off x="8786865" y="4119882"/>
                    <a:ext cx="1482357" cy="1227134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effectLst>
                    <a:innerShdw blurRad="63500" dist="50800" dir="27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n-US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Tim </a:t>
                    </a:r>
                    <a:r>
                      <a:rPr lang="en-US" b="1" dirty="0" err="1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mạch</a:t>
                    </a:r>
                    <a:r>
                      <a:rPr lang="en-US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</a:p>
                </p:txBody>
              </p:sp>
              <p:grpSp>
                <p:nvGrpSpPr>
                  <p:cNvPr id="44" name="Group 43">
                    <a:extLst>
                      <a:ext uri="{FF2B5EF4-FFF2-40B4-BE49-F238E27FC236}">
                        <a16:creationId xmlns:a16="http://schemas.microsoft.com/office/drawing/2014/main" xmlns="" id="{A7F8FF92-4210-033C-D3A7-224FEA52BDED}"/>
                      </a:ext>
                    </a:extLst>
                  </p:cNvPr>
                  <p:cNvGrpSpPr/>
                  <p:nvPr/>
                </p:nvGrpSpPr>
                <p:grpSpPr>
                  <a:xfrm>
                    <a:off x="7009882" y="1730216"/>
                    <a:ext cx="3259340" cy="1284017"/>
                    <a:chOff x="7009882" y="1730216"/>
                    <a:chExt cx="3259340" cy="1284017"/>
                  </a:xfrm>
                </p:grpSpPr>
                <p:sp>
                  <p:nvSpPr>
                    <p:cNvPr id="19" name="Rectangle 18">
                      <a:extLst>
                        <a:ext uri="{FF2B5EF4-FFF2-40B4-BE49-F238E27FC236}">
                          <a16:creationId xmlns:a16="http://schemas.microsoft.com/office/drawing/2014/main" xmlns="" id="{E5A41900-367B-E692-220D-04F95D3767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656322" y="1730216"/>
                      <a:ext cx="1612900" cy="1007904"/>
                    </a:xfrm>
                    <a:prstGeom prst="rect">
                      <a:avLst/>
                    </a:prstGeom>
                    <a:solidFill>
                      <a:schemeClr val="accent6">
                        <a:lumMod val="75000"/>
                      </a:schemeClr>
                    </a:solidFill>
                    <a:effectLst>
                      <a:innerShdw blurRad="63500" dist="50800" dir="2700000">
                        <a:prstClr val="black">
                          <a:alpha val="50000"/>
                        </a:prst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/>
                      <a:r>
                        <a:rPr lang="en-US" b="1" dirty="0" err="1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Ngoại</a:t>
                      </a:r>
                      <a:r>
                        <a:rPr lang="en-US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khoa</a:t>
                      </a:r>
                    </a:p>
                  </p:txBody>
                </p:sp>
                <p:cxnSp>
                  <p:nvCxnSpPr>
                    <p:cNvPr id="24" name="Straight Connector 23">
                      <a:extLst>
                        <a:ext uri="{FF2B5EF4-FFF2-40B4-BE49-F238E27FC236}">
                          <a16:creationId xmlns:a16="http://schemas.microsoft.com/office/drawing/2014/main" xmlns="" id="{71D02C25-CB2F-5AD2-41DD-B2D271A9552B}"/>
                        </a:ext>
                      </a:extLst>
                    </p:cNvPr>
                    <p:cNvCxnSpPr>
                      <a:cxnSpLocks/>
                      <a:stCxn id="6" idx="7"/>
                    </p:cNvCxnSpPr>
                    <p:nvPr/>
                  </p:nvCxnSpPr>
                  <p:spPr>
                    <a:xfrm flipV="1">
                      <a:off x="7009882" y="2510630"/>
                      <a:ext cx="1644533" cy="503603"/>
                    </a:xfrm>
                    <a:prstGeom prst="line">
                      <a:avLst/>
                    </a:prstGeom>
                    <a:ln w="38100">
                      <a:solidFill>
                        <a:srgbClr val="C0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7" name="Straight Connector 26">
                    <a:extLst>
                      <a:ext uri="{FF2B5EF4-FFF2-40B4-BE49-F238E27FC236}">
                        <a16:creationId xmlns:a16="http://schemas.microsoft.com/office/drawing/2014/main" xmlns="" id="{96D5B465-B9E2-1B42-188B-2E5F6FE0B79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198101" y="4249783"/>
                    <a:ext cx="1588764" cy="483667"/>
                  </a:xfrm>
                  <a:prstGeom prst="line">
                    <a:avLst/>
                  </a:prstGeom>
                  <a:ln w="38100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xmlns="" id="{B9CAE429-DC4E-E216-11B8-F549721C29C3}"/>
                    </a:ext>
                  </a:extLst>
                </p:cNvPr>
                <p:cNvCxnSpPr>
                  <a:cxnSpLocks/>
                  <a:endCxn id="17" idx="0"/>
                </p:cNvCxnSpPr>
                <p:nvPr/>
              </p:nvCxnSpPr>
              <p:spPr>
                <a:xfrm>
                  <a:off x="6076950" y="4748213"/>
                  <a:ext cx="24130" cy="801683"/>
                </a:xfrm>
                <a:prstGeom prst="line">
                  <a:avLst/>
                </a:prstGeom>
                <a:ln w="38100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xmlns="" id="{959900FD-89A6-9DF5-BECF-F6C269C3C579}"/>
                  </a:ext>
                </a:extLst>
              </p:cNvPr>
              <p:cNvGrpSpPr/>
              <p:nvPr/>
            </p:nvGrpSpPr>
            <p:grpSpPr>
              <a:xfrm>
                <a:off x="1775923" y="896144"/>
                <a:ext cx="5233958" cy="5836601"/>
                <a:chOff x="1775923" y="896144"/>
                <a:chExt cx="5233958" cy="5836601"/>
              </a:xfrm>
            </p:grpSpPr>
            <p:grpSp>
              <p:nvGrpSpPr>
                <p:cNvPr id="43" name="Group 42">
                  <a:extLst>
                    <a:ext uri="{FF2B5EF4-FFF2-40B4-BE49-F238E27FC236}">
                      <a16:creationId xmlns:a16="http://schemas.microsoft.com/office/drawing/2014/main" xmlns="" id="{6AAFF96F-D379-CC60-9206-3F792E31DE56}"/>
                    </a:ext>
                  </a:extLst>
                </p:cNvPr>
                <p:cNvGrpSpPr/>
                <p:nvPr/>
              </p:nvGrpSpPr>
              <p:grpSpPr>
                <a:xfrm>
                  <a:off x="5192277" y="896144"/>
                  <a:ext cx="1817602" cy="1823718"/>
                  <a:chOff x="5192277" y="896144"/>
                  <a:chExt cx="1817602" cy="1823718"/>
                </a:xfrm>
              </p:grpSpPr>
              <p:sp>
                <p:nvSpPr>
                  <p:cNvPr id="13" name="Rectangle 12">
                    <a:extLst>
                      <a:ext uri="{FF2B5EF4-FFF2-40B4-BE49-F238E27FC236}">
                        <a16:creationId xmlns:a16="http://schemas.microsoft.com/office/drawing/2014/main" xmlns="" id="{E5A41900-367B-E692-220D-04F95D3767F1}"/>
                      </a:ext>
                    </a:extLst>
                  </p:cNvPr>
                  <p:cNvSpPr/>
                  <p:nvPr/>
                </p:nvSpPr>
                <p:spPr>
                  <a:xfrm>
                    <a:off x="5192277" y="896144"/>
                    <a:ext cx="1817602" cy="112776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effectLst>
                    <a:innerShdw blurRad="63500" dist="50800" dir="27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n-US" b="1" dirty="0" err="1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a:t>Nội</a:t>
                    </a:r>
                    <a:r>
                      <a:rPr lang="en-US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a:t> khoa</a:t>
                    </a:r>
                  </a:p>
                </p:txBody>
              </p:sp>
              <p:cxnSp>
                <p:nvCxnSpPr>
                  <p:cNvPr id="21" name="Straight Connector 20">
                    <a:extLst>
                      <a:ext uri="{FF2B5EF4-FFF2-40B4-BE49-F238E27FC236}">
                        <a16:creationId xmlns:a16="http://schemas.microsoft.com/office/drawing/2014/main" xmlns="" id="{E835C30B-89BC-4BB8-6C7A-EAF8DB707DC2}"/>
                      </a:ext>
                    </a:extLst>
                  </p:cNvPr>
                  <p:cNvCxnSpPr>
                    <a:stCxn id="6" idx="0"/>
                    <a:endCxn id="13" idx="2"/>
                  </p:cNvCxnSpPr>
                  <p:nvPr/>
                </p:nvCxnSpPr>
                <p:spPr>
                  <a:xfrm flipH="1" flipV="1">
                    <a:off x="6101079" y="2023904"/>
                    <a:ext cx="1" cy="695958"/>
                  </a:xfrm>
                  <a:prstGeom prst="line">
                    <a:avLst/>
                  </a:prstGeom>
                  <a:ln w="38100">
                    <a:solidFill>
                      <a:srgbClr val="C00000"/>
                    </a:solidFill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xmlns="" id="{184ADF59-7D4C-99C4-5168-9A139618CB37}"/>
                    </a:ext>
                  </a:extLst>
                </p:cNvPr>
                <p:cNvGrpSpPr/>
                <p:nvPr/>
              </p:nvGrpSpPr>
              <p:grpSpPr>
                <a:xfrm>
                  <a:off x="1775923" y="1982469"/>
                  <a:ext cx="5233958" cy="4750276"/>
                  <a:chOff x="1775923" y="1982469"/>
                  <a:chExt cx="5233958" cy="4750276"/>
                </a:xfrm>
              </p:grpSpPr>
              <p:sp>
                <p:nvSpPr>
                  <p:cNvPr id="16" name="Rectangle 15">
                    <a:extLst>
                      <a:ext uri="{FF2B5EF4-FFF2-40B4-BE49-F238E27FC236}">
                        <a16:creationId xmlns:a16="http://schemas.microsoft.com/office/drawing/2014/main" xmlns="" id="{E5A41900-367B-E692-220D-04F95D3767F1}"/>
                      </a:ext>
                    </a:extLst>
                  </p:cNvPr>
                  <p:cNvSpPr/>
                  <p:nvPr/>
                </p:nvSpPr>
                <p:spPr>
                  <a:xfrm>
                    <a:off x="1995016" y="1982469"/>
                    <a:ext cx="1619403" cy="126492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effectLst>
                    <a:innerShdw blurRad="63500" dist="50800" dir="27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n-US" b="1" dirty="0" err="1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Gây</a:t>
                    </a:r>
                    <a:r>
                      <a:rPr lang="en-US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en-US" b="1" dirty="0" err="1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mê</a:t>
                    </a:r>
                    <a:r>
                      <a:rPr lang="en-US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en-US" b="1" dirty="0" err="1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hồi</a:t>
                    </a:r>
                    <a:r>
                      <a:rPr lang="en-US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en-US" b="1" dirty="0" err="1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sức</a:t>
                    </a:r>
                    <a:endParaRPr lang="en-US" b="1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cxnSp>
                <p:nvCxnSpPr>
                  <p:cNvPr id="36" name="Straight Connector 35">
                    <a:extLst>
                      <a:ext uri="{FF2B5EF4-FFF2-40B4-BE49-F238E27FC236}">
                        <a16:creationId xmlns:a16="http://schemas.microsoft.com/office/drawing/2014/main" xmlns="" id="{6417480A-0F71-89F4-EA52-DA8A96AC5A20}"/>
                      </a:ext>
                    </a:extLst>
                  </p:cNvPr>
                  <p:cNvCxnSpPr>
                    <a:cxnSpLocks/>
                    <a:endCxn id="6" idx="1"/>
                  </p:cNvCxnSpPr>
                  <p:nvPr/>
                </p:nvCxnSpPr>
                <p:spPr>
                  <a:xfrm>
                    <a:off x="3626401" y="2875486"/>
                    <a:ext cx="1565877" cy="138746"/>
                  </a:xfrm>
                  <a:prstGeom prst="line">
                    <a:avLst/>
                  </a:prstGeom>
                  <a:ln w="38100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47" name="Group 46">
                    <a:extLst>
                      <a:ext uri="{FF2B5EF4-FFF2-40B4-BE49-F238E27FC236}">
                        <a16:creationId xmlns:a16="http://schemas.microsoft.com/office/drawing/2014/main" xmlns="" id="{80C93C03-5251-44D5-E561-5570C2A2E25D}"/>
                      </a:ext>
                    </a:extLst>
                  </p:cNvPr>
                  <p:cNvGrpSpPr/>
                  <p:nvPr/>
                </p:nvGrpSpPr>
                <p:grpSpPr>
                  <a:xfrm>
                    <a:off x="1775923" y="4435584"/>
                    <a:ext cx="5233958" cy="2297161"/>
                    <a:chOff x="1775923" y="4435584"/>
                    <a:chExt cx="5233958" cy="2297161"/>
                  </a:xfrm>
                </p:grpSpPr>
                <p:sp>
                  <p:nvSpPr>
                    <p:cNvPr id="15" name="Rectangle 14">
                      <a:extLst>
                        <a:ext uri="{FF2B5EF4-FFF2-40B4-BE49-F238E27FC236}">
                          <a16:creationId xmlns:a16="http://schemas.microsoft.com/office/drawing/2014/main" xmlns="" id="{E5A41900-367B-E692-220D-04F95D3767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75923" y="4500881"/>
                      <a:ext cx="2041697" cy="1386842"/>
                    </a:xfrm>
                    <a:prstGeom prst="rect">
                      <a:avLst/>
                    </a:prstGeom>
                    <a:solidFill>
                      <a:schemeClr val="accent6">
                        <a:lumMod val="75000"/>
                      </a:schemeClr>
                    </a:solidFill>
                    <a:effectLst>
                      <a:innerShdw blurRad="63500" dist="50800" dir="2700000">
                        <a:prstClr val="black">
                          <a:alpha val="50000"/>
                        </a:prst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/>
                      <a:r>
                        <a:rPr lang="en-US" b="1" dirty="0" err="1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Phục</a:t>
                      </a:r>
                      <a:r>
                        <a:rPr lang="en-US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="1" dirty="0" err="1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hồi</a:t>
                      </a:r>
                      <a:r>
                        <a:rPr lang="en-US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="1" dirty="0" err="1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lang="en-US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="1" dirty="0" err="1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năng</a:t>
                      </a:r>
                      <a:endParaRPr lang="en-US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17" name="Rectangle 16">
                      <a:extLst>
                        <a:ext uri="{FF2B5EF4-FFF2-40B4-BE49-F238E27FC236}">
                          <a16:creationId xmlns:a16="http://schemas.microsoft.com/office/drawing/2014/main" xmlns="" id="{E5A41900-367B-E692-220D-04F95D3767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92279" y="5549897"/>
                      <a:ext cx="1817602" cy="1182848"/>
                    </a:xfrm>
                    <a:prstGeom prst="rect">
                      <a:avLst/>
                    </a:prstGeom>
                    <a:solidFill>
                      <a:schemeClr val="accent6">
                        <a:lumMod val="75000"/>
                      </a:schemeClr>
                    </a:solidFill>
                    <a:effectLst>
                      <a:innerShdw blurRad="63500" dist="50800" dir="2700000">
                        <a:prstClr val="black">
                          <a:alpha val="50000"/>
                        </a:prst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/>
                      <a:r>
                        <a:rPr lang="en-US" b="1" dirty="0" err="1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Dinh</a:t>
                      </a:r>
                      <a:r>
                        <a:rPr lang="en-US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="1" dirty="0" err="1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dưỡng</a:t>
                      </a:r>
                      <a:endParaRPr lang="en-US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cxnSp>
                  <p:nvCxnSpPr>
                    <p:cNvPr id="40" name="Straight Connector 39">
                      <a:extLst>
                        <a:ext uri="{FF2B5EF4-FFF2-40B4-BE49-F238E27FC236}">
                          <a16:creationId xmlns:a16="http://schemas.microsoft.com/office/drawing/2014/main" xmlns="" id="{04C4CDFF-D5B6-07CB-A2C0-C0AAF627EF1B}"/>
                        </a:ext>
                      </a:extLst>
                    </p:cNvPr>
                    <p:cNvCxnSpPr>
                      <a:cxnSpLocks/>
                      <a:endCxn id="6" idx="3"/>
                    </p:cNvCxnSpPr>
                    <p:nvPr/>
                  </p:nvCxnSpPr>
                  <p:spPr>
                    <a:xfrm flipV="1">
                      <a:off x="3830972" y="4435584"/>
                      <a:ext cx="1361307" cy="488361"/>
                    </a:xfrm>
                    <a:prstGeom prst="line">
                      <a:avLst/>
                    </a:prstGeom>
                    <a:ln w="38100">
                      <a:solidFill>
                        <a:srgbClr val="C0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357908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EB7859FB-7A45-C126-0A2A-E2EC60BA12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19797" y="249785"/>
            <a:ext cx="8564184" cy="640715"/>
          </a:xfrm>
          <a:solidFill>
            <a:schemeClr val="accent6">
              <a:lumMod val="50000"/>
            </a:schemeClr>
          </a:solidFill>
        </p:spPr>
        <p:txBody>
          <a:bodyPr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3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VAI TRÒ CỦA GÂY MÊ TRONG ERAS  (16)</a:t>
            </a:r>
            <a:endParaRPr lang="vi-VN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B14A3DC1-A2B5-84C0-F1FE-7F6E00123BB1}"/>
              </a:ext>
            </a:extLst>
          </p:cNvPr>
          <p:cNvGrpSpPr/>
          <p:nvPr/>
        </p:nvGrpSpPr>
        <p:grpSpPr>
          <a:xfrm>
            <a:off x="419797" y="1027340"/>
            <a:ext cx="8564184" cy="914402"/>
            <a:chOff x="643475" y="1757678"/>
            <a:chExt cx="9764145" cy="91440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E6425CFE-C4A4-FB6C-B1EB-36B657AA4F7C}"/>
                </a:ext>
              </a:extLst>
            </p:cNvPr>
            <p:cNvSpPr/>
            <p:nvPr/>
          </p:nvSpPr>
          <p:spPr>
            <a:xfrm>
              <a:off x="643475" y="1757680"/>
              <a:ext cx="2918666" cy="9144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Trước</a:t>
              </a:r>
              <a:r>
                <a:rPr lang="en-US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mổ</a:t>
              </a:r>
              <a:endPara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BD880F4D-C127-E171-3BCF-7D80BBB58845}"/>
                </a:ext>
              </a:extLst>
            </p:cNvPr>
            <p:cNvSpPr/>
            <p:nvPr/>
          </p:nvSpPr>
          <p:spPr>
            <a:xfrm>
              <a:off x="3562145" y="1757680"/>
              <a:ext cx="3691848" cy="9144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Trong</a:t>
              </a:r>
              <a:r>
                <a:rPr lang="en-US" sz="28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mổ</a:t>
              </a:r>
              <a:endPara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2AE1E506-2A51-C639-423A-96F78A23DEB9}"/>
                </a:ext>
              </a:extLst>
            </p:cNvPr>
            <p:cNvSpPr/>
            <p:nvPr/>
          </p:nvSpPr>
          <p:spPr>
            <a:xfrm>
              <a:off x="7253993" y="1757678"/>
              <a:ext cx="3153627" cy="91440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/>
                <a:t>Sau </a:t>
              </a:r>
              <a:r>
                <a:rPr lang="en-US" sz="2800" b="1" dirty="0" err="1"/>
                <a:t>mổ</a:t>
              </a:r>
              <a:endParaRPr lang="en-US" sz="2800" b="1" dirty="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1EB5B4C4-D9DB-429F-658A-468D912EA331}"/>
              </a:ext>
            </a:extLst>
          </p:cNvPr>
          <p:cNvGrpSpPr/>
          <p:nvPr/>
        </p:nvGrpSpPr>
        <p:grpSpPr>
          <a:xfrm>
            <a:off x="419797" y="1941741"/>
            <a:ext cx="8564184" cy="4804499"/>
            <a:chOff x="559729" y="1941740"/>
            <a:chExt cx="11418912" cy="480449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D4435947-25E6-78F6-2386-316C11EAA85F}"/>
                </a:ext>
              </a:extLst>
            </p:cNvPr>
            <p:cNvSpPr/>
            <p:nvPr/>
          </p:nvSpPr>
          <p:spPr>
            <a:xfrm>
              <a:off x="559729" y="1941740"/>
              <a:ext cx="3413309" cy="480449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>
                <a:buFont typeface="+mj-lt"/>
                <a:buAutoNum type="arabicPeriod"/>
              </a:pPr>
              <a:r>
                <a:rPr lang="en-US" sz="220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Điều</a:t>
              </a:r>
              <a:r>
                <a:rPr lang="en-US" sz="2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trị</a:t>
              </a:r>
              <a:r>
                <a:rPr lang="en-US" sz="2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aseline="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n-US" sz="220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ối</a:t>
              </a:r>
              <a:r>
                <a:rPr lang="en-US" sz="2200" baseline="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ưu</a:t>
              </a:r>
              <a:r>
                <a:rPr lang="en-US" sz="22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bệnh</a:t>
              </a:r>
              <a:r>
                <a:rPr lang="en-US" sz="22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nội</a:t>
              </a:r>
              <a:r>
                <a:rPr lang="en-US" sz="22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khoa</a:t>
              </a:r>
            </a:p>
            <a:p>
              <a:pPr marL="342900" marR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lang="en-US" sz="22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Giáo</a:t>
              </a:r>
              <a:r>
                <a:rPr lang="en-US" sz="22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dục</a:t>
              </a:r>
              <a:r>
                <a:rPr lang="en-US" sz="22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BN </a:t>
              </a:r>
              <a:r>
                <a:rPr lang="en-US" sz="22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lang="en-US" sz="22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gia</a:t>
              </a:r>
              <a:r>
                <a:rPr lang="en-US" sz="22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đình</a:t>
              </a:r>
              <a:r>
                <a:rPr lang="en-US" sz="22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về</a:t>
              </a:r>
              <a:r>
                <a:rPr lang="en-US" sz="22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mong</a:t>
              </a:r>
              <a:r>
                <a:rPr lang="en-US" sz="22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đợi</a:t>
              </a:r>
              <a:r>
                <a:rPr lang="en-US" sz="22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lang="en-US" sz="22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vai</a:t>
              </a:r>
              <a:r>
                <a:rPr lang="en-US" sz="22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trò</a:t>
              </a:r>
              <a:r>
                <a:rPr lang="en-US" sz="22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BN</a:t>
              </a:r>
            </a:p>
            <a:p>
              <a:pPr marL="342900" indent="-342900">
                <a:buFont typeface="+mj-lt"/>
                <a:buAutoNum type="arabicPeriod"/>
                <a:defRPr/>
              </a:pPr>
              <a:r>
                <a:rPr lang="en-US" sz="22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Nhấn</a:t>
              </a:r>
              <a:r>
                <a:rPr lang="en-US" sz="22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mạnh</a:t>
              </a:r>
              <a:r>
                <a:rPr lang="en-US" sz="22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hạn</a:t>
              </a:r>
              <a:r>
                <a:rPr lang="en-US" sz="22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chế</a:t>
              </a:r>
              <a:r>
                <a:rPr lang="en-US" sz="22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nhịn</a:t>
              </a:r>
              <a:r>
                <a:rPr lang="en-US" sz="22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en-US" sz="22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ống</a:t>
              </a:r>
              <a:r>
                <a:rPr lang="en-US" sz="22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đến</a:t>
              </a:r>
              <a:r>
                <a:rPr lang="en-US" sz="22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2h (</a:t>
              </a:r>
              <a:r>
                <a:rPr lang="en-US" sz="22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carbohydrate)</a:t>
              </a:r>
              <a:endParaRPr lang="en-US" sz="2200" baseline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>
                <a:buFont typeface="+mj-lt"/>
                <a:buAutoNum type="arabicPeriod"/>
                <a:defRPr/>
              </a:pPr>
              <a:r>
                <a:rPr lang="en-US" sz="22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Không</a:t>
              </a:r>
              <a:r>
                <a:rPr lang="en-US" sz="22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an </a:t>
              </a:r>
              <a:r>
                <a:rPr lang="en-US" sz="2200" baseline="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thần</a:t>
              </a:r>
              <a:r>
                <a:rPr lang="en-US" sz="2200" baseline="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</a:p>
            <a:p>
              <a:pPr algn="ctr"/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70B55165-CC94-289D-EC50-2AFBABDE33F7}"/>
                </a:ext>
              </a:extLst>
            </p:cNvPr>
            <p:cNvSpPr/>
            <p:nvPr/>
          </p:nvSpPr>
          <p:spPr>
            <a:xfrm>
              <a:off x="3973035" y="1941741"/>
              <a:ext cx="4317519" cy="480449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>
                <a:buFont typeface="+mj-lt"/>
                <a:buAutoNum type="arabicPeriod"/>
              </a:pPr>
              <a:endPara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>
                <a:buFont typeface="+mj-lt"/>
                <a:buAutoNum type="arabicPeriod"/>
              </a:pPr>
              <a:r>
                <a:rPr lang="en-US" sz="24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Kháng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sinh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dự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phòng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Protocol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gây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mê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chuẩn</a:t>
              </a:r>
              <a:endPara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>
                <a:buFont typeface="+mj-lt"/>
                <a:buAutoNum type="arabicPeriod"/>
              </a:pP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Dự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phòng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nôn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ói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đa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mô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thức</a:t>
              </a:r>
              <a:endPara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>
                <a:buFont typeface="+mj-lt"/>
                <a:buAutoNum type="arabicPeriod"/>
              </a:pP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Rút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sonde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dạ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dày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khi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kết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thúc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phẫu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thuật</a:t>
              </a:r>
              <a:endPara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>
                <a:buFont typeface="+mj-lt"/>
                <a:buAutoNum type="arabicPeriod"/>
              </a:pP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Dự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phòng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hạ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thân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nhiệt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chu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phẫu</a:t>
              </a:r>
              <a:endPara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>
                <a:buFont typeface="+mj-lt"/>
                <a:buAutoNum type="arabicPeriod"/>
              </a:pP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Tối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ưu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hóa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bù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dịch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chu </a:t>
              </a:r>
              <a:r>
                <a:rPr lang="en-US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phẫu</a:t>
              </a:r>
              <a:endPara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en-US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8E3D6AC3-3D03-CC6E-2190-07B5FDC31E06}"/>
                </a:ext>
              </a:extLst>
            </p:cNvPr>
            <p:cNvSpPr/>
            <p:nvPr/>
          </p:nvSpPr>
          <p:spPr>
            <a:xfrm>
              <a:off x="8290561" y="1941740"/>
              <a:ext cx="3688080" cy="480449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28600" indent="-228600">
                <a:buFont typeface="+mj-lt"/>
                <a:buAutoNum type="arabicPeriod"/>
              </a:pPr>
              <a:endParaRPr lang="en-US" sz="2100" dirty="0" smtClean="0">
                <a:latin typeface="Times New Roman" pitchFamily="18" charset="0"/>
                <a:cs typeface="Times New Roman" pitchFamily="18" charset="0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2100" dirty="0" err="1" smtClean="0">
                  <a:latin typeface="Times New Roman" pitchFamily="18" charset="0"/>
                  <a:cs typeface="Times New Roman" pitchFamily="18" charset="0"/>
                </a:rPr>
                <a:t>Rút</a:t>
              </a:r>
              <a:r>
                <a:rPr lang="en-US" sz="21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100" dirty="0" err="1">
                  <a:latin typeface="Times New Roman" pitchFamily="18" charset="0"/>
                  <a:cs typeface="Times New Roman" pitchFamily="18" charset="0"/>
                </a:rPr>
                <a:t>thông</a:t>
              </a:r>
              <a:r>
                <a:rPr lang="en-US" sz="21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100" dirty="0" err="1">
                  <a:latin typeface="Times New Roman" pitchFamily="18" charset="0"/>
                  <a:cs typeface="Times New Roman" pitchFamily="18" charset="0"/>
                </a:rPr>
                <a:t>dạ</a:t>
              </a:r>
              <a:r>
                <a:rPr lang="en-US" sz="21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100" dirty="0" err="1">
                  <a:latin typeface="Times New Roman" pitchFamily="18" charset="0"/>
                  <a:cs typeface="Times New Roman" pitchFamily="18" charset="0"/>
                </a:rPr>
                <a:t>dày</a:t>
              </a:r>
              <a:r>
                <a:rPr lang="en-US" sz="2100" dirty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2100" dirty="0" err="1">
                  <a:latin typeface="Times New Roman" pitchFamily="18" charset="0"/>
                  <a:cs typeface="Times New Roman" pitchFamily="18" charset="0"/>
                </a:rPr>
                <a:t>thông</a:t>
              </a:r>
              <a:r>
                <a:rPr lang="en-US" sz="21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100" dirty="0" err="1">
                  <a:latin typeface="Times New Roman" pitchFamily="18" charset="0"/>
                  <a:cs typeface="Times New Roman" pitchFamily="18" charset="0"/>
                </a:rPr>
                <a:t>tiểu</a:t>
              </a:r>
              <a:r>
                <a:rPr lang="en-US" sz="2100" dirty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2100" dirty="0" err="1">
                  <a:latin typeface="Times New Roman" pitchFamily="18" charset="0"/>
                  <a:cs typeface="Times New Roman" pitchFamily="18" charset="0"/>
                </a:rPr>
                <a:t>dẫn</a:t>
              </a:r>
              <a:r>
                <a:rPr lang="en-US" sz="21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100" dirty="0" err="1">
                  <a:latin typeface="Times New Roman" pitchFamily="18" charset="0"/>
                  <a:cs typeface="Times New Roman" pitchFamily="18" charset="0"/>
                </a:rPr>
                <a:t>lưu</a:t>
              </a:r>
              <a:r>
                <a:rPr lang="en-US" sz="21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100" dirty="0" err="1">
                  <a:latin typeface="Times New Roman" pitchFamily="18" charset="0"/>
                  <a:cs typeface="Times New Roman" pitchFamily="18" charset="0"/>
                </a:rPr>
                <a:t>sớm</a:t>
              </a:r>
              <a:endParaRPr lang="vi-VN" sz="2100" dirty="0">
                <a:latin typeface="Times New Roman" pitchFamily="18" charset="0"/>
                <a:cs typeface="Times New Roman" pitchFamily="18" charset="0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vi-VN" sz="2100" dirty="0">
                  <a:latin typeface="Times New Roman" pitchFamily="18" charset="0"/>
                  <a:cs typeface="Times New Roman" pitchFamily="18" charset="0"/>
                </a:rPr>
                <a:t>Dự phòng tắc ruột sau mổ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vi-VN" sz="2100" dirty="0">
                  <a:latin typeface="Times New Roman" pitchFamily="18" charset="0"/>
                  <a:cs typeface="Times New Roman" pitchFamily="18" charset="0"/>
                </a:rPr>
                <a:t>Giảm đau đa mô thức – giảm dùng </a:t>
              </a:r>
              <a:r>
                <a:rPr lang="vi-VN" sz="2100" dirty="0" err="1">
                  <a:latin typeface="Times New Roman" pitchFamily="18" charset="0"/>
                  <a:cs typeface="Times New Roman" pitchFamily="18" charset="0"/>
                </a:rPr>
                <a:t>Opioids</a:t>
              </a:r>
              <a:endParaRPr lang="vi-VN" sz="2100" dirty="0">
                <a:latin typeface="Times New Roman" pitchFamily="18" charset="0"/>
                <a:cs typeface="Times New Roman" pitchFamily="18" charset="0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vi-VN" sz="2100" dirty="0">
                  <a:latin typeface="Times New Roman" pitchFamily="18" charset="0"/>
                  <a:cs typeface="Times New Roman" pitchFamily="18" charset="0"/>
                </a:rPr>
                <a:t>Chăm sóc dinh dưỡng chu phẫu</a:t>
              </a:r>
              <a:r>
                <a:rPr lang="en-US" sz="2100" dirty="0">
                  <a:latin typeface="Times New Roman" pitchFamily="18" charset="0"/>
                  <a:cs typeface="Times New Roman" pitchFamily="18" charset="0"/>
                </a:rPr>
                <a:t> (</a:t>
              </a:r>
              <a:r>
                <a:rPr lang="en-US" sz="2100" dirty="0" err="1">
                  <a:latin typeface="Times New Roman" pitchFamily="18" charset="0"/>
                  <a:cs typeface="Times New Roman" pitchFamily="18" charset="0"/>
                </a:rPr>
                <a:t>ăn</a:t>
              </a:r>
              <a:r>
                <a:rPr lang="en-US" sz="21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100" dirty="0" err="1">
                  <a:latin typeface="Times New Roman" pitchFamily="18" charset="0"/>
                  <a:cs typeface="Times New Roman" pitchFamily="18" charset="0"/>
                </a:rPr>
                <a:t>uống</a:t>
              </a:r>
              <a:r>
                <a:rPr lang="en-US" sz="21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100" dirty="0" err="1">
                  <a:latin typeface="Times New Roman" pitchFamily="18" charset="0"/>
                  <a:cs typeface="Times New Roman" pitchFamily="18" charset="0"/>
                </a:rPr>
                <a:t>sớm</a:t>
              </a:r>
              <a:r>
                <a:rPr lang="en-US" sz="2100" dirty="0">
                  <a:latin typeface="Times New Roman" pitchFamily="18" charset="0"/>
                  <a:cs typeface="Times New Roman" pitchFamily="18" charset="0"/>
                </a:rPr>
                <a:t>)</a:t>
              </a:r>
              <a:endParaRPr lang="vi-VN" sz="2100" dirty="0">
                <a:latin typeface="Times New Roman" pitchFamily="18" charset="0"/>
                <a:cs typeface="Times New Roman" pitchFamily="18" charset="0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vi-VN" sz="2100" dirty="0">
                  <a:latin typeface="Times New Roman" pitchFamily="18" charset="0"/>
                  <a:cs typeface="Times New Roman" pitchFamily="18" charset="0"/>
                </a:rPr>
                <a:t>Kiểm soát đường huyết chu phẫu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vi-VN" sz="2100" dirty="0">
                  <a:latin typeface="Times New Roman" pitchFamily="18" charset="0"/>
                  <a:cs typeface="Times New Roman" pitchFamily="18" charset="0"/>
                </a:rPr>
                <a:t>Vận động sớm sau mổ</a:t>
              </a:r>
              <a:endParaRPr lang="en-US" sz="2100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033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EB7859FB-7A45-C126-0A2A-E2EC60BA12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0569" y="80765"/>
            <a:ext cx="8145713" cy="1015485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VAI TRÒ CỦA GÂY MÊ TRONG ERAS Ở BỆNH VIỆN PHÚC HƯNG</a:t>
            </a:r>
            <a:r>
              <a:rPr lang="en-US" sz="2800" b="1" dirty="0">
                <a:solidFill>
                  <a:srgbClr val="3030E0"/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en-US" sz="2800" b="1" dirty="0" err="1">
                <a:solidFill>
                  <a:srgbClr val="3030E0"/>
                </a:solidFill>
                <a:latin typeface="Arial" pitchFamily="34" charset="0"/>
                <a:cs typeface="Arial" pitchFamily="34" charset="0"/>
              </a:rPr>
              <a:t>Phẫu</a:t>
            </a:r>
            <a:r>
              <a:rPr lang="en-US" sz="2800" b="1" dirty="0">
                <a:solidFill>
                  <a:srgbClr val="3030E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3030E0"/>
                </a:solidFill>
                <a:latin typeface="Arial" pitchFamily="34" charset="0"/>
                <a:cs typeface="Arial" pitchFamily="34" charset="0"/>
              </a:rPr>
              <a:t>thuật</a:t>
            </a:r>
            <a:r>
              <a:rPr lang="en-US" sz="2800" b="1" dirty="0">
                <a:solidFill>
                  <a:srgbClr val="3030E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3030E0"/>
                </a:solidFill>
                <a:latin typeface="Arial" pitchFamily="34" charset="0"/>
                <a:cs typeface="Arial" pitchFamily="34" charset="0"/>
              </a:rPr>
              <a:t>đại</a:t>
            </a:r>
            <a:r>
              <a:rPr lang="en-US" sz="2800" b="1" dirty="0">
                <a:solidFill>
                  <a:srgbClr val="3030E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3030E0"/>
                </a:solidFill>
                <a:latin typeface="Arial" pitchFamily="34" charset="0"/>
                <a:cs typeface="Arial" pitchFamily="34" charset="0"/>
              </a:rPr>
              <a:t>trực</a:t>
            </a:r>
            <a:r>
              <a:rPr lang="en-US" sz="2800" b="1" dirty="0">
                <a:solidFill>
                  <a:srgbClr val="3030E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3030E0"/>
                </a:solidFill>
                <a:latin typeface="Arial" pitchFamily="34" charset="0"/>
                <a:cs typeface="Arial" pitchFamily="34" charset="0"/>
              </a:rPr>
              <a:t>tràng</a:t>
            </a:r>
            <a:endParaRPr lang="vi-VN" sz="2800" b="1" dirty="0">
              <a:solidFill>
                <a:srgbClr val="3030E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A74BE1E0-8283-C5D6-4668-BF5BB659AF6B}"/>
              </a:ext>
            </a:extLst>
          </p:cNvPr>
          <p:cNvGrpSpPr/>
          <p:nvPr/>
        </p:nvGrpSpPr>
        <p:grpSpPr>
          <a:xfrm>
            <a:off x="103288" y="1126250"/>
            <a:ext cx="8937425" cy="5650986"/>
            <a:chOff x="137717" y="1032915"/>
            <a:chExt cx="11916566" cy="565098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55B2EA50-6C08-B2AB-A9B3-F6118318EA89}"/>
                </a:ext>
              </a:extLst>
            </p:cNvPr>
            <p:cNvSpPr/>
            <p:nvPr/>
          </p:nvSpPr>
          <p:spPr>
            <a:xfrm>
              <a:off x="3027676" y="1947315"/>
              <a:ext cx="4951547" cy="473658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Dexamethasone 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8mg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ngay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trước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mổ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: ↓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biến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chứng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sau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mổ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, ↓ </a:t>
              </a:r>
              <a:r>
                <a:rPr lang="en-US" sz="200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thời</a:t>
              </a:r>
              <a:r>
                <a:rPr lang="en-US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gian</a:t>
              </a:r>
              <a:r>
                <a:rPr lang="en-US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lưu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trú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, ↓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đau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+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nôn</a:t>
              </a:r>
              <a:endPara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Kháng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sinh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dự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phòng</a:t>
              </a:r>
              <a:endPara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Giảm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đau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đa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mô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thức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:</a:t>
              </a:r>
            </a:p>
            <a:p>
              <a:pPr marL="285750" lvl="0" indent="-285750">
                <a:buFont typeface="Courier New" panose="02070309020205020404" pitchFamily="49" charset="0"/>
                <a:buChar char="o"/>
              </a:pP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Mổ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hở</a:t>
              </a:r>
              <a:r>
                <a:rPr lang="en-US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hoăc</a:t>
              </a:r>
              <a:r>
                <a:rPr lang="en-US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nội</a:t>
              </a:r>
              <a:r>
                <a:rPr lang="en-US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soi</a:t>
              </a:r>
              <a:r>
                <a:rPr lang="en-US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có</a:t>
              </a:r>
              <a:r>
                <a:rPr lang="en-US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nguy</a:t>
              </a:r>
              <a:r>
                <a:rPr lang="en-US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cơ</a:t>
              </a:r>
              <a:r>
                <a:rPr lang="en-US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cao</a:t>
              </a:r>
              <a:r>
                <a:rPr lang="en-US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chuyển</a:t>
              </a:r>
              <a:r>
                <a:rPr lang="en-US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mổ</a:t>
              </a:r>
              <a:r>
                <a:rPr lang="en-US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hở</a:t>
              </a:r>
              <a:r>
                <a:rPr lang="en-US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↓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đau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NMC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ngực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+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tê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thấm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+ </a:t>
              </a:r>
              <a:r>
                <a:rPr lang="en-US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Morphine</a:t>
              </a:r>
              <a:endPara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285750" lvl="0" indent="-285750">
                <a:buFont typeface="Courier New" panose="02070309020205020404" pitchFamily="49" charset="0"/>
                <a:buChar char="o"/>
              </a:pP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Mổ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nội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soi or k</a:t>
              </a:r>
              <a:r>
                <a:rPr lang="en-US" sz="2000" baseline="30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có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giảm</a:t>
              </a:r>
              <a:r>
                <a:rPr lang="en-US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đau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NMC: lidocaine-ketamine IVSE ±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tê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thành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, catheter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tê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thấm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vùng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lên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sẹo</a:t>
              </a:r>
              <a:endPara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Paracetamol, nefopam, NSAID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Chống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↑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đau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= 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ketamine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trong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mổ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gabapentin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sau</a:t>
              </a:r>
              <a:r>
                <a: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mổ</a:t>
              </a:r>
              <a:endPara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en-US" dirty="0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xmlns="" id="{D20CF4B5-DE1E-1B5D-164F-B114CDF5F05D}"/>
                </a:ext>
              </a:extLst>
            </p:cNvPr>
            <p:cNvGrpSpPr/>
            <p:nvPr/>
          </p:nvGrpSpPr>
          <p:grpSpPr>
            <a:xfrm>
              <a:off x="137717" y="1032915"/>
              <a:ext cx="11916566" cy="5650231"/>
              <a:chOff x="143541" y="1033670"/>
              <a:chExt cx="11916566" cy="5650231"/>
            </a:xfrm>
          </p:grpSpPr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xmlns="" id="{8761584F-0CF6-E67A-4A40-DCDEF233DD81}"/>
                  </a:ext>
                </a:extLst>
              </p:cNvPr>
              <p:cNvSpPr/>
              <p:nvPr/>
            </p:nvSpPr>
            <p:spPr>
              <a:xfrm>
                <a:off x="143541" y="1960167"/>
                <a:ext cx="2895787" cy="4723733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342900" indent="-342900">
                  <a:buFont typeface="+mj-lt"/>
                  <a:buAutoNum type="arabicPeriod"/>
                </a:pPr>
                <a:endParaRPr lang="en-US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+mj-lt"/>
                  <a:buAutoNum type="arabicPeriod"/>
                </a:pPr>
                <a:endParaRPr lang="en-US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Tối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ưu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hóa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RLCN </a:t>
                </a: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điều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trị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baseline="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Thông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tin </a:t>
                </a: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lời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nói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khi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tư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vấn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baseline="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iáo</a:t>
                </a:r>
                <a:r>
                  <a:rPr lang="en-US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aseline="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dục</a:t>
                </a:r>
                <a:r>
                  <a:rPr lang="en-US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baseline="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aseline="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lo </a:t>
                </a: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âu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bn</a:t>
                </a:r>
                <a:endParaRPr lang="en-US" baseline="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+mj-lt"/>
                  <a:buAutoNum type="arabicPeriod"/>
                  <a:defRPr/>
                </a:pPr>
                <a:r>
                  <a:rPr lang="en-US" baseline="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</a:t>
                </a:r>
                <a:r>
                  <a:rPr lang="en-US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aseline="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chế</a:t>
                </a:r>
                <a:r>
                  <a:rPr lang="en-US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aseline="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nhịn</a:t>
                </a:r>
                <a:r>
                  <a:rPr lang="en-US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aseline="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đói</a:t>
                </a:r>
                <a:r>
                  <a:rPr lang="en-US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baseline="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dịch</a:t>
                </a:r>
                <a:r>
                  <a:rPr lang="en-US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aseline="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aseline="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suốt</a:t>
                </a:r>
                <a:r>
                  <a:rPr lang="en-US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(2h), </a:t>
                </a:r>
                <a:r>
                  <a:rPr lang="en-US" baseline="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aseline="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aseline="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suốt</a:t>
                </a:r>
                <a:r>
                  <a:rPr lang="en-US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(6h), </a:t>
                </a:r>
                <a:r>
                  <a:rPr lang="en-US" baseline="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chất</a:t>
                </a:r>
                <a:r>
                  <a:rPr lang="en-US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aseline="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rắn</a:t>
                </a:r>
                <a:r>
                  <a:rPr lang="en-US" baseline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(6h)</a:t>
                </a:r>
              </a:p>
              <a:p>
                <a:pPr marL="342900" indent="-342900">
                  <a:buFont typeface="+mj-lt"/>
                  <a:buAutoNum type="arabicPeriod"/>
                  <a:defRPr/>
                </a:pP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Tiền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mê</a:t>
                </a:r>
                <a:r>
                  <a:rPr lang="en-US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gabapentin </a:t>
                </a: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endParaRPr lang="en-US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400" baseline="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algn="ctr"/>
                <a:endParaRPr lang="en-US" dirty="0"/>
              </a:p>
            </p:txBody>
          </p: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xmlns="" id="{98D5C7E3-8407-E9D0-F88F-8E441F8F2200}"/>
                  </a:ext>
                </a:extLst>
              </p:cNvPr>
              <p:cNvGrpSpPr/>
              <p:nvPr/>
            </p:nvGrpSpPr>
            <p:grpSpPr>
              <a:xfrm>
                <a:off x="169485" y="1033670"/>
                <a:ext cx="11890622" cy="5650231"/>
                <a:chOff x="169485" y="1033670"/>
                <a:chExt cx="11890622" cy="5650231"/>
              </a:xfrm>
            </p:grpSpPr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xmlns="" id="{3D533D08-AC09-05F5-FC2C-8689C3627C68}"/>
                    </a:ext>
                  </a:extLst>
                </p:cNvPr>
                <p:cNvGrpSpPr/>
                <p:nvPr/>
              </p:nvGrpSpPr>
              <p:grpSpPr>
                <a:xfrm>
                  <a:off x="169485" y="1033670"/>
                  <a:ext cx="11890622" cy="926497"/>
                  <a:chOff x="169485" y="1033670"/>
                  <a:chExt cx="11890622" cy="926497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xmlns="" id="{09428F8F-A284-5332-8234-BF0E0EE73147}"/>
                      </a:ext>
                    </a:extLst>
                  </p:cNvPr>
                  <p:cNvSpPr/>
                  <p:nvPr/>
                </p:nvSpPr>
                <p:spPr>
                  <a:xfrm>
                    <a:off x="169485" y="1045767"/>
                    <a:ext cx="2895783" cy="914400"/>
                  </a:xfrm>
                  <a:prstGeom prst="rect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800" b="1" dirty="0" err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Trước</a:t>
                    </a:r>
                    <a:r>
                      <a:rPr 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en-US" sz="2800" b="1" dirty="0" err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mổ</a:t>
                    </a:r>
                    <a:endParaRPr lang="en-US" sz="28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2" name="Rectangle 11">
                    <a:extLst>
                      <a:ext uri="{FF2B5EF4-FFF2-40B4-BE49-F238E27FC236}">
                        <a16:creationId xmlns:a16="http://schemas.microsoft.com/office/drawing/2014/main" xmlns="" id="{4E792397-37E9-15A4-CF1D-67A98CB3747C}"/>
                      </a:ext>
                    </a:extLst>
                  </p:cNvPr>
                  <p:cNvSpPr/>
                  <p:nvPr/>
                </p:nvSpPr>
                <p:spPr>
                  <a:xfrm>
                    <a:off x="3039324" y="1033670"/>
                    <a:ext cx="9020783" cy="91440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800" b="1" dirty="0" err="1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Trong</a:t>
                    </a:r>
                    <a:r>
                      <a:rPr 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en-US" sz="2800" b="1" dirty="0" err="1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mổ</a:t>
                    </a:r>
                    <a:r>
                      <a:rPr 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</p:txBody>
              </p:sp>
            </p:grpSp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xmlns="" id="{FABA5B7C-5441-6C03-06C1-9AC6C0BBD476}"/>
                    </a:ext>
                  </a:extLst>
                </p:cNvPr>
                <p:cNvSpPr/>
                <p:nvPr/>
              </p:nvSpPr>
              <p:spPr>
                <a:xfrm>
                  <a:off x="7985051" y="1948070"/>
                  <a:ext cx="4075052" cy="4735831"/>
                </a:xfrm>
                <a:prstGeom prst="rect">
                  <a:avLst/>
                </a:prstGeom>
                <a:solidFill>
                  <a:schemeClr val="accent5">
                    <a:lumMod val="5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en-US" sz="2000" b="1" u="sng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Phác</a:t>
                  </a:r>
                  <a:r>
                    <a:rPr lang="en-US" sz="2000" b="1" u="sng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b="1" u="sng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đồ</a:t>
                  </a:r>
                  <a:r>
                    <a:rPr lang="en-US" sz="2000" b="1" u="sng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b="1" u="sng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gây</a:t>
                  </a:r>
                  <a:r>
                    <a:rPr lang="en-US" sz="2000" b="1" u="sng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b="1" u="sng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mê</a:t>
                  </a:r>
                  <a:r>
                    <a:rPr lang="en-US" sz="2000" b="1" u="sng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b="1" u="sng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chuẩn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: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thuốc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đào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thải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nhanh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, </a:t>
                  </a:r>
                  <a:r>
                    <a:rPr lang="en-US" sz="2000" dirty="0" err="1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theo</a:t>
                  </a:r>
                  <a:r>
                    <a:rPr lang="en-US" sz="2000" dirty="0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dõi</a:t>
                  </a:r>
                  <a:r>
                    <a:rPr lang="en-US" sz="2000" dirty="0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độ</a:t>
                  </a:r>
                  <a:r>
                    <a:rPr lang="en-US" sz="2000" dirty="0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sâu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mê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.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Rút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NKQ </a:t>
                  </a:r>
                  <a:r>
                    <a:rPr lang="en-US" sz="2000" dirty="0" err="1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sớm</a:t>
                  </a:r>
                  <a:r>
                    <a:rPr lang="en-US" sz="2000" dirty="0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sau</a:t>
                  </a:r>
                  <a:r>
                    <a:rPr lang="en-US" sz="2000" dirty="0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mổ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.</a:t>
                  </a: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Ngừa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NVPO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có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hệ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thống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+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phù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hợp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điểm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Apfel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en-US" sz="2000" dirty="0" err="1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Chuyền</a:t>
                  </a:r>
                  <a:r>
                    <a:rPr lang="en-US" sz="2000" dirty="0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dịch</a:t>
                  </a:r>
                  <a:r>
                    <a:rPr lang="en-US" sz="2000" dirty="0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trong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mổ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+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giám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sát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thể</a:t>
                  </a:r>
                  <a:r>
                    <a:rPr lang="en-US" sz="2000" dirty="0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tích</a:t>
                  </a:r>
                  <a:r>
                    <a:rPr lang="en-US" sz="2000" dirty="0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máu</a:t>
                  </a:r>
                  <a:r>
                    <a:rPr lang="en-US" sz="2000" dirty="0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: </a:t>
                  </a:r>
                  <a:r>
                    <a:rPr lang="en-US" sz="2000" dirty="0" err="1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cân</a:t>
                  </a:r>
                  <a:r>
                    <a:rPr lang="en-US" sz="2000" dirty="0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bằng</a:t>
                  </a:r>
                  <a:r>
                    <a:rPr lang="en-US" sz="2000" dirty="0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≤0</a:t>
                  </a:r>
                  <a:endPara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Giữ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T</a:t>
                  </a:r>
                  <a:r>
                    <a:rPr lang="en-US" sz="2000" baseline="30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bình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thường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: Theo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dõi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T</a:t>
                  </a:r>
                  <a:r>
                    <a:rPr lang="en-US" sz="2000" baseline="30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0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, </a:t>
                  </a:r>
                  <a:r>
                    <a:rPr lang="en-US" sz="2000" dirty="0" err="1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giữ</a:t>
                  </a:r>
                  <a:r>
                    <a:rPr lang="en-US" sz="2000" dirty="0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ấm</a:t>
                  </a:r>
                  <a:r>
                    <a:rPr lang="en-US" sz="2000" dirty="0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bằng</a:t>
                  </a:r>
                  <a:r>
                    <a:rPr lang="en-US" sz="2000" dirty="0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chăn</a:t>
                  </a:r>
                  <a:r>
                    <a:rPr lang="en-US" sz="2000" dirty="0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khí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xung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,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làm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ấm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dịch</a:t>
                  </a:r>
                  <a:r>
                    <a:rPr lang="en-US" sz="2000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truyền</a:t>
                  </a:r>
                  <a:r>
                    <a:rPr lang="en-US" sz="2000" dirty="0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và</a:t>
                  </a:r>
                  <a:r>
                    <a:rPr lang="en-US" sz="2000" dirty="0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000" dirty="0" err="1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máu</a:t>
                  </a:r>
                  <a:r>
                    <a:rPr lang="en-US" sz="2000" dirty="0" smtClean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endParaRPr lang="en-US" sz="20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  <a:p>
                  <a:pPr algn="ctr"/>
                  <a:endParaRPr lang="en-US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89037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EB7859FB-7A45-C126-0A2A-E2EC60BA12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0569" y="80765"/>
            <a:ext cx="8145713" cy="1015485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VAI TRÒ CỦA GÂY MÊ TRONG ERAS Ở BỆNH VIỆN PHÚC HƯNG</a:t>
            </a:r>
            <a:r>
              <a:rPr lang="en-US" sz="2800" b="1" dirty="0">
                <a:solidFill>
                  <a:srgbClr val="3030E0"/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en-US" sz="2800" b="1" dirty="0" err="1">
                <a:solidFill>
                  <a:srgbClr val="3030E0"/>
                </a:solidFill>
                <a:latin typeface="Arial" pitchFamily="34" charset="0"/>
                <a:cs typeface="Arial" pitchFamily="34" charset="0"/>
              </a:rPr>
              <a:t>Phẫu</a:t>
            </a:r>
            <a:r>
              <a:rPr lang="en-US" sz="2800" b="1" dirty="0">
                <a:solidFill>
                  <a:srgbClr val="3030E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3030E0"/>
                </a:solidFill>
                <a:latin typeface="Arial" pitchFamily="34" charset="0"/>
                <a:cs typeface="Arial" pitchFamily="34" charset="0"/>
              </a:rPr>
              <a:t>thuật</a:t>
            </a:r>
            <a:r>
              <a:rPr lang="en-US" sz="2800" b="1" dirty="0">
                <a:solidFill>
                  <a:srgbClr val="3030E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3030E0"/>
                </a:solidFill>
                <a:latin typeface="Arial" pitchFamily="34" charset="0"/>
                <a:cs typeface="Arial" pitchFamily="34" charset="0"/>
              </a:rPr>
              <a:t>đại</a:t>
            </a:r>
            <a:r>
              <a:rPr lang="en-US" sz="2800" b="1" dirty="0">
                <a:solidFill>
                  <a:srgbClr val="3030E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3030E0"/>
                </a:solidFill>
                <a:latin typeface="Arial" pitchFamily="34" charset="0"/>
                <a:cs typeface="Arial" pitchFamily="34" charset="0"/>
              </a:rPr>
              <a:t>trực</a:t>
            </a:r>
            <a:r>
              <a:rPr lang="en-US" sz="2800" b="1" dirty="0">
                <a:solidFill>
                  <a:srgbClr val="3030E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3030E0"/>
                </a:solidFill>
                <a:latin typeface="Arial" pitchFamily="34" charset="0"/>
                <a:cs typeface="Arial" pitchFamily="34" charset="0"/>
              </a:rPr>
              <a:t>tràng</a:t>
            </a:r>
            <a:endParaRPr lang="vi-VN" sz="2800" b="1" dirty="0">
              <a:solidFill>
                <a:srgbClr val="3030E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FD8433F0-1500-0C66-0922-82CF94C2CBE0}"/>
              </a:ext>
            </a:extLst>
          </p:cNvPr>
          <p:cNvGrpSpPr/>
          <p:nvPr/>
        </p:nvGrpSpPr>
        <p:grpSpPr>
          <a:xfrm>
            <a:off x="552007" y="1154342"/>
            <a:ext cx="8475035" cy="5622894"/>
            <a:chOff x="736010" y="1154342"/>
            <a:chExt cx="11300046" cy="5622894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5F676AC2-FC38-474A-5FAC-394F8FD587DE}"/>
                </a:ext>
              </a:extLst>
            </p:cNvPr>
            <p:cNvSpPr/>
            <p:nvPr/>
          </p:nvSpPr>
          <p:spPr>
            <a:xfrm>
              <a:off x="736010" y="1154342"/>
              <a:ext cx="11300046" cy="914401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Sau </a:t>
              </a:r>
              <a:r>
                <a:rPr lang="en-US" sz="3600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mổ</a:t>
              </a:r>
              <a:r>
                <a:rPr 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55B2EA50-6C08-B2AB-A9B3-F6118318EA89}"/>
                </a:ext>
              </a:extLst>
            </p:cNvPr>
            <p:cNvSpPr/>
            <p:nvPr/>
          </p:nvSpPr>
          <p:spPr>
            <a:xfrm>
              <a:off x="5369441" y="2053502"/>
              <a:ext cx="6666615" cy="472373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sz="2000" b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Uống</a:t>
              </a:r>
              <a:r>
                <a:rPr lang="en-US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lang="en-US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cho</a:t>
              </a:r>
              <a:r>
                <a:rPr lang="en-US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ăn</a:t>
              </a:r>
              <a:r>
                <a:rPr lang="en-US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sớm</a:t>
              </a:r>
              <a:r>
                <a:rPr lang="en-US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&lt;24 h</a:t>
              </a:r>
              <a:endPara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 algn="just">
                <a:buFont typeface="Courier New" panose="02070309020205020404" pitchFamily="49" charset="0"/>
                <a:buChar char="o"/>
              </a:pP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Ăn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uống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đường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miệng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uống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D0 ở H4 &amp;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cho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ăn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D1</a:t>
              </a:r>
            </a:p>
            <a:p>
              <a:pPr marL="342900" indent="-342900" algn="just">
                <a:buFont typeface="Courier New" panose="02070309020205020404" pitchFamily="49" charset="0"/>
                <a:buChar char="o"/>
              </a:pP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Cung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cấp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TM: Glucose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theo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nhu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cầu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ăn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uống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&amp;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sau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đó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STOP  </a:t>
              </a:r>
            </a:p>
            <a:p>
              <a:pPr marL="342900" indent="-342900" algn="just">
                <a:buFont typeface="Courier New" panose="02070309020205020404" pitchFamily="49" charset="0"/>
                <a:buChar char="o"/>
              </a:pP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Nếu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SDD: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hỗ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trợ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dinh</a:t>
              </a:r>
              <a:r>
                <a:rPr lang="en-US" sz="20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dưỡng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chú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ý 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Oral Impact</a:t>
              </a:r>
              <a:r>
                <a:rPr lang="en-US" sz="20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®?</a:t>
              </a:r>
              <a:endPara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 algn="just">
                <a:buFont typeface="Courier New" panose="02070309020205020404" pitchFamily="49" charset="0"/>
                <a:buChar char="o"/>
              </a:pP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Theo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dõi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đầu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vào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đường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miệng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-IV/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đầu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ra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(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mở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thông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hồi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tràng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)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sz="2000" b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Vận</a:t>
              </a:r>
              <a:r>
                <a:rPr lang="en-US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động</a:t>
              </a:r>
              <a:r>
                <a:rPr lang="en-US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sớm</a:t>
              </a:r>
              <a:r>
                <a:rPr lang="en-US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&lt;24 h</a:t>
              </a:r>
              <a:endPara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D0: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đứng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lần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đầu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tiên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±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ngồi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ghế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bành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≥2h</a:t>
              </a:r>
              <a:endPara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D1: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đi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bộ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&amp;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ngồi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ghế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bành</a:t>
              </a:r>
              <a:r>
                <a:rPr lang="en-US" sz="2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&gt;6h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sz="2000" b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Đánh</a:t>
              </a:r>
              <a:r>
                <a:rPr lang="en-US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giá</a:t>
              </a:r>
              <a:r>
                <a:rPr lang="en-US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cho</a:t>
              </a:r>
              <a:r>
                <a:rPr lang="en-US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ra</a:t>
              </a:r>
              <a:r>
                <a:rPr lang="en-US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phòng</a:t>
              </a:r>
              <a:r>
                <a:rPr lang="en-US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hậu</a:t>
              </a:r>
              <a:r>
                <a:rPr lang="en-US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phẫu</a:t>
              </a:r>
              <a:r>
                <a:rPr lang="en-US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D2 - D3</a:t>
              </a:r>
            </a:p>
            <a:p>
              <a:pPr algn="ctr"/>
              <a:endParaRPr lang="en-US" dirty="0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FABA5B7C-5441-6C03-06C1-9AC6C0BBD476}"/>
              </a:ext>
            </a:extLst>
          </p:cNvPr>
          <p:cNvSpPr/>
          <p:nvPr/>
        </p:nvSpPr>
        <p:spPr>
          <a:xfrm>
            <a:off x="552008" y="2068744"/>
            <a:ext cx="3475073" cy="4708493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dạ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dày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trừ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sớm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000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bụng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sớm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tiểu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sớm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(≤24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Chống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0xy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máu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khối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: 28j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mổ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chống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ở bn “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nguy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soát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máu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Nhai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kẹo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: ↓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liệt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ruột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mổ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1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EB7859FB-7A45-C126-0A2A-E2EC60BA12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20726" y="584512"/>
            <a:ext cx="6921796" cy="1015485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2800" b="1" dirty="0">
                <a:solidFill>
                  <a:srgbClr val="3030E0"/>
                </a:solidFill>
                <a:latin typeface="Arial" pitchFamily="34" charset="0"/>
                <a:cs typeface="Arial" pitchFamily="34" charset="0"/>
              </a:rPr>
              <a:t>VAI TRÒ CỦA GÂY MÊ TRONG ERAS Ở BỆNH VIỆN PHÚC HƯNG –  </a:t>
            </a:r>
            <a:r>
              <a:rPr lang="en-US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Mổ</a:t>
            </a: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lấy</a:t>
            </a: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thai</a:t>
            </a:r>
            <a:endParaRPr lang="vi-VN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9A5A1789-B569-BF13-7CA7-9517F3C92549}"/>
              </a:ext>
            </a:extLst>
          </p:cNvPr>
          <p:cNvGrpSpPr/>
          <p:nvPr/>
        </p:nvGrpSpPr>
        <p:grpSpPr>
          <a:xfrm>
            <a:off x="1156290" y="1752600"/>
            <a:ext cx="7073309" cy="4711995"/>
            <a:chOff x="772633" y="2037292"/>
            <a:chExt cx="10237028" cy="4031958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4E792397-37E9-15A4-CF1D-67A98CB3747C}"/>
                </a:ext>
              </a:extLst>
            </p:cNvPr>
            <p:cNvSpPr/>
            <p:nvPr/>
          </p:nvSpPr>
          <p:spPr>
            <a:xfrm>
              <a:off x="772633" y="2037292"/>
              <a:ext cx="10237027" cy="9144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Trong</a:t>
              </a:r>
              <a:r>
                <a:rPr 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mổ</a:t>
              </a:r>
              <a:endPara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6557C596-59E2-27B3-20F2-9CA05DF4A309}"/>
                </a:ext>
              </a:extLst>
            </p:cNvPr>
            <p:cNvSpPr/>
            <p:nvPr/>
          </p:nvSpPr>
          <p:spPr>
            <a:xfrm>
              <a:off x="772634" y="2978477"/>
              <a:ext cx="10237027" cy="309077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 algn="just">
                <a:buFont typeface="+mj-lt"/>
                <a:buAutoNum type="arabicPeriod"/>
              </a:pPr>
              <a:endPara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57200" indent="-457200" algn="just">
                <a:buFont typeface="+mj-lt"/>
                <a:buAutoNum type="arabicPeriod"/>
              </a:pPr>
              <a:r>
                <a:rPr lang="en-US" sz="26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Dự</a:t>
              </a:r>
              <a:r>
                <a:rPr lang="en-US" sz="2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phòng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nôn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: Dexamethasone 8 mg </a:t>
              </a: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trước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khi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lấy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thai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Granisetron</a:t>
              </a:r>
              <a:r>
                <a:rPr lang="en-US" sz="2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 </a:t>
              </a:r>
              <a:r>
                <a:rPr lang="en-US" sz="2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mg </a:t>
              </a:r>
              <a:r>
                <a:rPr lang="en-US" sz="26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hoặc</a:t>
              </a:r>
              <a:r>
                <a:rPr lang="en-US" sz="2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ondansetron</a:t>
              </a:r>
              <a:r>
                <a:rPr lang="en-US" sz="2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8 mg </a:t>
              </a: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sau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khi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lấy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thai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(↓ NVPO </a:t>
              </a: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sau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mổ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≈ 50%)</a:t>
              </a:r>
            </a:p>
            <a:p>
              <a:pPr marL="457200" indent="-457200" algn="just">
                <a:buFont typeface="+mj-lt"/>
                <a:buAutoNum type="arabicPeriod"/>
              </a:pPr>
              <a:endPara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57200" indent="-457200" algn="just">
                <a:buFont typeface="+mj-lt"/>
                <a:buAutoNum type="arabicPeriod"/>
              </a:pP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Thuốc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go </a:t>
              </a: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tử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cung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sau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lấy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thai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: Oxytocin 5 UI, </a:t>
              </a: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Carbetocin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1 ml = 100 mcg </a:t>
              </a:r>
              <a:r>
                <a:rPr lang="en-US" sz="2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TM </a:t>
              </a: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khi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lấy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bé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ra</a:t>
              </a:r>
              <a:r>
                <a:rPr lang="en-US" sz="2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015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1621</Words>
  <Application>Microsoft Office PowerPoint</Application>
  <PresentationFormat>On-screen Show (4:3)</PresentationFormat>
  <Paragraphs>165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VAI TRÒ CỦA GÂY MÊ HỒI SỨC TRONG THỰC HIỆN ERAS TẠI BỆNH VIỆN PHÚC HƯNG</vt:lpstr>
      <vt:lpstr>KHÁI NIỆM</vt:lpstr>
      <vt:lpstr>LỢI ÍCH ERAS</vt:lpstr>
      <vt:lpstr>CÁC THÀNH PHẦN CỦA ERAS (22)</vt:lpstr>
      <vt:lpstr>ĐỂ THỰC HIỆN ERAS</vt:lpstr>
      <vt:lpstr>VAI TRÒ CỦA GÂY MÊ TRONG ERAS  (16)</vt:lpstr>
      <vt:lpstr>VAI TRÒ CỦA GÂY MÊ TRONG ERAS Ở BỆNH VIỆN PHÚC HƯNG – Phẫu thuật đại trực tràng</vt:lpstr>
      <vt:lpstr>VAI TRÒ CỦA GÂY MÊ TRONG ERAS Ở BỆNH VIỆN PHÚC HƯNG – Phẫu thuật đại trực tràng</vt:lpstr>
      <vt:lpstr>VAI TRÒ CỦA GÂY MÊ TRONG ERAS Ở BỆNH VIỆN PHÚC HƯNG –  Mổ lấy thai</vt:lpstr>
      <vt:lpstr>VAI TRÒ CỦA GÂY MÊ TRONG ERAS Ở BỆNH VIỆN PHÚC HƯNG –  Mổ lấy thai</vt:lpstr>
      <vt:lpstr>VAI TRÒ CỦA GÂY MÊ TRONG ERAS Ở BỆNH VIỆN PHÚC HƯNG –  Mổ lấy thai</vt:lpstr>
      <vt:lpstr>NHỮNG BĂN KHOĂN KHI ÁP DỤNG ERAS TẠI BỆNH VIỆN PHÚC HƯNG </vt:lpstr>
      <vt:lpstr>KẾT LUẬN</vt:lpstr>
      <vt:lpstr>Xin chân thành cám ơn Quý vị đã lắng nghe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VAI TRÒ GÂY CỦA MÊ HỒI SỨC TRONG THỰC HIỆN ERAS TẠI BỆNH VIỆN PHÚC HƯNG</dc:title>
  <dc:creator>VTA</dc:creator>
  <cp:lastModifiedBy>VTA</cp:lastModifiedBy>
  <cp:revision>21</cp:revision>
  <dcterms:created xsi:type="dcterms:W3CDTF">2023-02-23T13:59:49Z</dcterms:created>
  <dcterms:modified xsi:type="dcterms:W3CDTF">2023-02-26T02:06:27Z</dcterms:modified>
</cp:coreProperties>
</file>